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4" r:id="rId4"/>
    <p:sldId id="265" r:id="rId5"/>
    <p:sldId id="261" r:id="rId6"/>
    <p:sldId id="274" r:id="rId7"/>
    <p:sldId id="267" r:id="rId8"/>
    <p:sldId id="273" r:id="rId9"/>
    <p:sldId id="266" r:id="rId10"/>
    <p:sldId id="275" r:id="rId11"/>
    <p:sldId id="280" r:id="rId12"/>
    <p:sldId id="279" r:id="rId13"/>
    <p:sldId id="276" r:id="rId14"/>
    <p:sldId id="282" r:id="rId15"/>
    <p:sldId id="283" r:id="rId16"/>
    <p:sldId id="277" r:id="rId17"/>
    <p:sldId id="284" r:id="rId18"/>
    <p:sldId id="278" r:id="rId19"/>
    <p:sldId id="281"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9" d="100"/>
          <a:sy n="59" d="100"/>
        </p:scale>
        <p:origin x="-517" y="-8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18B152-4489-4B60-BE2B-328B73CFE922}" type="datetimeFigureOut">
              <a:rPr lang="en-NZ" smtClean="0"/>
              <a:t>27/06/2013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416AD3-43BA-4BC7-9719-2B846DB8D118}" type="slidenum">
              <a:rPr lang="en-NZ" smtClean="0"/>
              <a:t>‹#›</a:t>
            </a:fld>
            <a:endParaRPr lang="en-N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8B152-4489-4B60-BE2B-328B73CFE922}" type="datetimeFigureOut">
              <a:rPr lang="en-NZ" smtClean="0"/>
              <a:t>27/06/2013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8B152-4489-4B60-BE2B-328B73CFE922}" type="datetimeFigureOut">
              <a:rPr lang="en-NZ" smtClean="0"/>
              <a:t>27/06/2013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18B152-4489-4B60-BE2B-328B73CFE922}" type="datetimeFigureOut">
              <a:rPr lang="en-NZ" smtClean="0"/>
              <a:t>27/06/2013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416AD3-43BA-4BC7-9719-2B846DB8D118}" type="slidenum">
              <a:rPr lang="en-NZ" smtClean="0"/>
              <a:t>‹#›</a:t>
            </a:fld>
            <a:endParaRPr lang="en-NZ"/>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8B152-4489-4B60-BE2B-328B73CFE922}" type="datetimeFigureOut">
              <a:rPr lang="en-NZ" smtClean="0"/>
              <a:t>27/06/2013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18B152-4489-4B60-BE2B-328B73CFE922}" type="datetimeFigureOut">
              <a:rPr lang="en-NZ" smtClean="0"/>
              <a:t>27/06/2013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416AD3-43BA-4BC7-9719-2B846DB8D118}" type="slidenum">
              <a:rPr lang="en-NZ" smtClean="0"/>
              <a:t>‹#›</a:t>
            </a:fld>
            <a:endParaRPr lang="en-NZ"/>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18B152-4489-4B60-BE2B-328B73CFE922}" type="datetimeFigureOut">
              <a:rPr lang="en-NZ" smtClean="0"/>
              <a:t>27/06/2013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7416AD3-43BA-4BC7-9719-2B846DB8D118}" type="slidenum">
              <a:rPr lang="en-NZ" smtClean="0"/>
              <a:t>‹#›</a:t>
            </a:fld>
            <a:endParaRPr lang="en-NZ"/>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18B152-4489-4B60-BE2B-328B73CFE922}" type="datetimeFigureOut">
              <a:rPr lang="en-NZ" smtClean="0"/>
              <a:t>27/06/2013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8B152-4489-4B60-BE2B-328B73CFE922}" type="datetimeFigureOut">
              <a:rPr lang="en-NZ" smtClean="0"/>
              <a:t>27/06/2013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8B152-4489-4B60-BE2B-328B73CFE922}" type="datetimeFigureOut">
              <a:rPr lang="en-NZ" smtClean="0"/>
              <a:t>27/06/2013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416AD3-43BA-4BC7-9719-2B846DB8D118}"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8B152-4489-4B60-BE2B-328B73CFE922}" type="datetimeFigureOut">
              <a:rPr lang="en-NZ" smtClean="0"/>
              <a:t>27/06/2013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7416AD3-43BA-4BC7-9719-2B846DB8D118}" type="slidenum">
              <a:rPr lang="en-NZ" smtClean="0"/>
              <a:t>‹#›</a:t>
            </a:fld>
            <a:endParaRPr lang="en-N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618B152-4489-4B60-BE2B-328B73CFE922}" type="datetimeFigureOut">
              <a:rPr lang="en-NZ" smtClean="0"/>
              <a:t>27/06/2013</a:t>
            </a:fld>
            <a:endParaRPr lang="en-N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N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7416AD3-43BA-4BC7-9719-2B846DB8D118}"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indows2universe.org/earth_science/images/polar_strato_clouds_1_imag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indows2universe.org/earth/Atmosphere/ozone_layer.html"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windows2universe.org/earth/Atmosphere/ozone_hole.html" TargetMode="External"/><Relationship Id="rId1" Type="http://schemas.openxmlformats.org/officeDocument/2006/relationships/slideLayout" Target="../slideLayouts/slideLayout2.xml"/><Relationship Id="rId4" Type="http://schemas.openxmlformats.org/officeDocument/2006/relationships/hyperlink" Target="http://www.windows2universe.org/earth/Atmosphere/ozone_layer.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windows2universe.org/earth/Atmosphere/exosphe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windows2universe.org/earth/Atmosphere/particulat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car.edu/learn/1.htm"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ci.org/classroom/atmospher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car.edu/learn/1_1_1.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r"/>
            <a:r>
              <a:rPr lang="en-NZ" sz="3200" b="1" dirty="0" smtClean="0"/>
              <a:t>Layers and aerosols</a:t>
            </a:r>
            <a:endParaRPr lang="en-NZ" sz="3200" b="1" dirty="0"/>
          </a:p>
        </p:txBody>
      </p:sp>
      <p:sp>
        <p:nvSpPr>
          <p:cNvPr id="2" name="Title 1"/>
          <p:cNvSpPr>
            <a:spLocks noGrp="1"/>
          </p:cNvSpPr>
          <p:nvPr>
            <p:ph type="ctrTitle"/>
          </p:nvPr>
        </p:nvSpPr>
        <p:spPr/>
        <p:txBody>
          <a:bodyPr/>
          <a:lstStyle/>
          <a:p>
            <a:r>
              <a:rPr lang="en-NZ" b="1" dirty="0" smtClean="0"/>
              <a:t>The Atmosphere</a:t>
            </a:r>
            <a:br>
              <a:rPr lang="en-NZ" b="1" dirty="0" smtClean="0"/>
            </a:br>
            <a:endParaRPr lang="en-NZ" b="1" dirty="0"/>
          </a:p>
        </p:txBody>
      </p:sp>
    </p:spTree>
    <p:extLst>
      <p:ext uri="{BB962C8B-B14F-4D97-AF65-F5344CB8AC3E}">
        <p14:creationId xmlns:p14="http://schemas.microsoft.com/office/powerpoint/2010/main" val="133248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www.windows2universe.org/earth/Atmosphere/stratosphere.html</a:t>
            </a:r>
            <a:endParaRPr lang="en-NZ" dirty="0"/>
          </a:p>
        </p:txBody>
      </p:sp>
      <p:pic>
        <p:nvPicPr>
          <p:cNvPr id="4" name="Picture 3" descr="http://www.windows2universe.org/earth/Atmosphere/images/stratosphere_diagram_sm.jpg"/>
          <p:cNvPicPr/>
          <p:nvPr/>
        </p:nvPicPr>
        <p:blipFill>
          <a:blip r:embed="rId3">
            <a:extLst>
              <a:ext uri="{28A0092B-C50C-407E-A947-70E740481C1C}">
                <a14:useLocalDpi xmlns:a14="http://schemas.microsoft.com/office/drawing/2010/main" val="0"/>
              </a:ext>
            </a:extLst>
          </a:blip>
          <a:srcRect/>
          <a:stretch>
            <a:fillRect/>
          </a:stretch>
        </p:blipFill>
        <p:spPr bwMode="auto">
          <a:xfrm>
            <a:off x="280034" y="332656"/>
            <a:ext cx="4579997" cy="5904656"/>
          </a:xfrm>
          <a:prstGeom prst="rect">
            <a:avLst/>
          </a:prstGeom>
          <a:noFill/>
          <a:ln>
            <a:noFill/>
          </a:ln>
        </p:spPr>
      </p:pic>
      <p:sp>
        <p:nvSpPr>
          <p:cNvPr id="3" name="TextBox 2"/>
          <p:cNvSpPr txBox="1"/>
          <p:nvPr/>
        </p:nvSpPr>
        <p:spPr>
          <a:xfrm>
            <a:off x="5010473" y="335236"/>
            <a:ext cx="3960440" cy="5632311"/>
          </a:xfrm>
          <a:prstGeom prst="rect">
            <a:avLst/>
          </a:prstGeom>
          <a:noFill/>
        </p:spPr>
        <p:txBody>
          <a:bodyPr wrap="square" rtlCol="0">
            <a:spAutoFit/>
          </a:bodyPr>
          <a:lstStyle/>
          <a:p>
            <a:r>
              <a:rPr lang="en-NZ" sz="2400" b="1" dirty="0" smtClean="0"/>
              <a:t>Stratosphere: </a:t>
            </a:r>
          </a:p>
          <a:p>
            <a:endParaRPr lang="en-NZ" sz="2400" b="1" dirty="0"/>
          </a:p>
          <a:p>
            <a:pPr marL="342900" indent="-342900">
              <a:buFont typeface="Arial" pitchFamily="34" charset="0"/>
              <a:buChar char="•"/>
            </a:pPr>
            <a:r>
              <a:rPr lang="en-NZ" sz="2400" dirty="0" smtClean="0"/>
              <a:t>Contains most of the atmosphere’s ozone</a:t>
            </a:r>
          </a:p>
          <a:p>
            <a:pPr marL="342900" indent="-342900">
              <a:buFont typeface="Arial" pitchFamily="34" charset="0"/>
              <a:buChar char="•"/>
            </a:pPr>
            <a:r>
              <a:rPr lang="en-NZ" sz="2400" dirty="0" smtClean="0"/>
              <a:t>Temperature rises with altitude</a:t>
            </a:r>
          </a:p>
          <a:p>
            <a:pPr marL="342900" indent="-342900">
              <a:buFont typeface="Arial" pitchFamily="34" charset="0"/>
              <a:buChar char="•"/>
            </a:pPr>
            <a:r>
              <a:rPr lang="en-NZ" sz="2400" dirty="0" smtClean="0"/>
              <a:t>No “weather” so air is stable</a:t>
            </a:r>
          </a:p>
          <a:p>
            <a:pPr marL="342900" indent="-342900">
              <a:buFont typeface="Arial" pitchFamily="34" charset="0"/>
              <a:buChar char="•"/>
            </a:pPr>
            <a:r>
              <a:rPr lang="en-NZ" sz="2400" dirty="0" smtClean="0"/>
              <a:t>Jet planes use this layer</a:t>
            </a:r>
          </a:p>
          <a:p>
            <a:pPr marL="342900" indent="-342900">
              <a:buFont typeface="Arial" pitchFamily="34" charset="0"/>
              <a:buChar char="•"/>
            </a:pPr>
            <a:r>
              <a:rPr lang="en-NZ" sz="2400" dirty="0" smtClean="0"/>
              <a:t>Very dry</a:t>
            </a:r>
          </a:p>
          <a:p>
            <a:pPr marL="342900" indent="-342900">
              <a:buFont typeface="Arial" pitchFamily="34" charset="0"/>
              <a:buChar char="•"/>
            </a:pPr>
            <a:r>
              <a:rPr lang="en-NZ" sz="2400" dirty="0" smtClean="0"/>
              <a:t>Air is getting even thinner</a:t>
            </a:r>
          </a:p>
          <a:p>
            <a:pPr marL="342900" indent="-342900">
              <a:buFont typeface="Arial" pitchFamily="34" charset="0"/>
              <a:buChar char="•"/>
            </a:pPr>
            <a:r>
              <a:rPr lang="en-NZ" sz="2400" dirty="0" smtClean="0"/>
              <a:t>Volcanic ash and dust particles stay here for a long time</a:t>
            </a:r>
            <a:endParaRPr lang="en-NZ" sz="2400" dirty="0"/>
          </a:p>
        </p:txBody>
      </p:sp>
    </p:spTree>
    <p:extLst>
      <p:ext uri="{BB962C8B-B14F-4D97-AF65-F5344CB8AC3E}">
        <p14:creationId xmlns:p14="http://schemas.microsoft.com/office/powerpoint/2010/main" val="194912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69" y="6242640"/>
            <a:ext cx="9144000" cy="646331"/>
          </a:xfrm>
          <a:prstGeom prst="rect">
            <a:avLst/>
          </a:prstGeom>
        </p:spPr>
        <p:txBody>
          <a:bodyPr wrap="square">
            <a:spAutoFit/>
          </a:bodyPr>
          <a:lstStyle/>
          <a:p>
            <a:r>
              <a:rPr lang="en-NZ" dirty="0">
                <a:hlinkClick r:id="rId2"/>
              </a:rPr>
              <a:t>http://www.windows2universe.org/earth_science/images/polar_strato_clouds_1_image.html</a:t>
            </a:r>
            <a:endParaRPr lang="en-NZ" dirty="0"/>
          </a:p>
        </p:txBody>
      </p:sp>
      <p:pic>
        <p:nvPicPr>
          <p:cNvPr id="2050" name="Picture 2" descr="http://www.windows2universe.org/earth_science/images/polar_strato_cloud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61" y="908720"/>
            <a:ext cx="7344816" cy="5094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3653" y="188640"/>
            <a:ext cx="8267007" cy="584775"/>
          </a:xfrm>
          <a:prstGeom prst="rect">
            <a:avLst/>
          </a:prstGeom>
        </p:spPr>
        <p:txBody>
          <a:bodyPr wrap="none">
            <a:spAutoFit/>
          </a:bodyPr>
          <a:lstStyle/>
          <a:p>
            <a:r>
              <a:rPr lang="en-NZ" sz="3200" u="sng" dirty="0">
                <a:solidFill>
                  <a:schemeClr val="tx1">
                    <a:lumMod val="95000"/>
                    <a:lumOff val="5000"/>
                  </a:schemeClr>
                </a:solidFill>
              </a:rPr>
              <a:t>Polar stratospheric </a:t>
            </a:r>
            <a:r>
              <a:rPr lang="en-NZ" sz="3200" u="sng" dirty="0" smtClean="0">
                <a:solidFill>
                  <a:schemeClr val="tx1">
                    <a:lumMod val="95000"/>
                    <a:lumOff val="5000"/>
                  </a:schemeClr>
                </a:solidFill>
              </a:rPr>
              <a:t>clouds – </a:t>
            </a:r>
            <a:r>
              <a:rPr lang="en-NZ" sz="3200" u="sng" dirty="0" err="1" smtClean="0">
                <a:solidFill>
                  <a:schemeClr val="tx1">
                    <a:lumMod val="95000"/>
                    <a:lumOff val="5000"/>
                  </a:schemeClr>
                </a:solidFill>
              </a:rPr>
              <a:t>nasceant</a:t>
            </a:r>
            <a:r>
              <a:rPr lang="en-NZ" sz="3200" u="sng" dirty="0" smtClean="0">
                <a:solidFill>
                  <a:schemeClr val="tx1">
                    <a:lumMod val="95000"/>
                    <a:lumOff val="5000"/>
                  </a:schemeClr>
                </a:solidFill>
              </a:rPr>
              <a:t> clouds</a:t>
            </a:r>
            <a:endParaRPr lang="en-NZ" sz="3200" dirty="0">
              <a:solidFill>
                <a:schemeClr val="tx1">
                  <a:lumMod val="95000"/>
                  <a:lumOff val="5000"/>
                </a:schemeClr>
              </a:solidFill>
            </a:endParaRPr>
          </a:p>
        </p:txBody>
      </p:sp>
    </p:spTree>
    <p:extLst>
      <p:ext uri="{BB962C8B-B14F-4D97-AF65-F5344CB8AC3E}">
        <p14:creationId xmlns:p14="http://schemas.microsoft.com/office/powerpoint/2010/main" val="3161010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ndows2universe.org/earth/Atmosphere/images/ozone_concentration_vs_altitude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9" y="404664"/>
            <a:ext cx="4184385" cy="56166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421" y="6239708"/>
            <a:ext cx="8704983" cy="369332"/>
          </a:xfrm>
          <a:prstGeom prst="rect">
            <a:avLst/>
          </a:prstGeom>
        </p:spPr>
        <p:txBody>
          <a:bodyPr wrap="square">
            <a:spAutoFit/>
          </a:bodyPr>
          <a:lstStyle/>
          <a:p>
            <a:r>
              <a:rPr lang="en-NZ" dirty="0">
                <a:hlinkClick r:id="rId3"/>
              </a:rPr>
              <a:t>http://www.windows2universe.org/earth/Atmosphere/ozone_layer.html</a:t>
            </a:r>
            <a:endParaRPr lang="en-NZ" dirty="0"/>
          </a:p>
        </p:txBody>
      </p:sp>
      <p:sp>
        <p:nvSpPr>
          <p:cNvPr id="5" name="Rectangle 4"/>
          <p:cNvSpPr/>
          <p:nvPr/>
        </p:nvSpPr>
        <p:spPr>
          <a:xfrm>
            <a:off x="4210674" y="404664"/>
            <a:ext cx="4788024" cy="5632311"/>
          </a:xfrm>
          <a:prstGeom prst="rect">
            <a:avLst/>
          </a:prstGeom>
        </p:spPr>
        <p:txBody>
          <a:bodyPr wrap="square">
            <a:spAutoFit/>
          </a:bodyPr>
          <a:lstStyle/>
          <a:p>
            <a:pPr marL="285750" indent="-285750">
              <a:buFont typeface="Arial" pitchFamily="34" charset="0"/>
              <a:buChar char="•"/>
            </a:pPr>
            <a:r>
              <a:rPr lang="en-NZ" sz="2000" dirty="0">
                <a:latin typeface="+mj-lt"/>
              </a:rPr>
              <a:t>The ozone layer is a </a:t>
            </a:r>
            <a:r>
              <a:rPr lang="en-NZ" sz="2000" dirty="0" smtClean="0">
                <a:latin typeface="+mj-lt"/>
              </a:rPr>
              <a:t>region within the </a:t>
            </a:r>
            <a:r>
              <a:rPr lang="en-NZ" sz="2000" dirty="0">
                <a:latin typeface="+mj-lt"/>
              </a:rPr>
              <a:t> stratosphere </a:t>
            </a:r>
            <a:r>
              <a:rPr lang="en-NZ" sz="2000" dirty="0" smtClean="0">
                <a:latin typeface="+mj-lt"/>
              </a:rPr>
              <a:t>with 90% ozone.</a:t>
            </a:r>
            <a:r>
              <a:rPr lang="en-NZ" sz="2000" dirty="0">
                <a:latin typeface="+mj-lt"/>
              </a:rPr>
              <a:t> </a:t>
            </a:r>
            <a:endParaRPr lang="en-NZ" sz="2000" dirty="0" smtClean="0">
              <a:latin typeface="+mj-lt"/>
            </a:endParaRPr>
          </a:p>
          <a:p>
            <a:pPr marL="285750" indent="-285750">
              <a:buFont typeface="Arial" pitchFamily="34" charset="0"/>
              <a:buChar char="•"/>
            </a:pPr>
            <a:r>
              <a:rPr lang="en-NZ" sz="2000" dirty="0" smtClean="0">
                <a:latin typeface="+mj-lt"/>
              </a:rPr>
              <a:t>Ozone</a:t>
            </a:r>
            <a:r>
              <a:rPr lang="en-NZ" sz="2000" dirty="0">
                <a:latin typeface="+mj-lt"/>
              </a:rPr>
              <a:t> </a:t>
            </a:r>
            <a:r>
              <a:rPr lang="en-NZ" sz="2000" dirty="0" smtClean="0">
                <a:latin typeface="+mj-lt"/>
              </a:rPr>
              <a:t>is </a:t>
            </a:r>
            <a:r>
              <a:rPr lang="en-NZ" sz="2000" dirty="0">
                <a:latin typeface="+mj-lt"/>
              </a:rPr>
              <a:t>created when high-energy </a:t>
            </a:r>
            <a:r>
              <a:rPr lang="en-NZ" sz="2000" dirty="0" smtClean="0">
                <a:latin typeface="+mj-lt"/>
              </a:rPr>
              <a:t>UV  strikes </a:t>
            </a:r>
            <a:r>
              <a:rPr lang="en-NZ" sz="2000" dirty="0">
                <a:latin typeface="+mj-lt"/>
              </a:rPr>
              <a:t>a normal oxygen molecule.</a:t>
            </a:r>
          </a:p>
          <a:p>
            <a:pPr marL="285750" indent="-285750">
              <a:buFont typeface="Arial" pitchFamily="34" charset="0"/>
              <a:buChar char="•"/>
            </a:pPr>
            <a:r>
              <a:rPr lang="en-NZ" sz="2000" dirty="0">
                <a:latin typeface="+mj-lt"/>
              </a:rPr>
              <a:t>The ozone layer extends from </a:t>
            </a:r>
            <a:r>
              <a:rPr lang="en-NZ" sz="2000" dirty="0" smtClean="0">
                <a:latin typeface="+mj-lt"/>
              </a:rPr>
              <a:t>15 </a:t>
            </a:r>
            <a:r>
              <a:rPr lang="en-NZ" sz="2000" dirty="0">
                <a:latin typeface="+mj-lt"/>
              </a:rPr>
              <a:t>to 35 km </a:t>
            </a:r>
            <a:r>
              <a:rPr lang="en-NZ" sz="2000" dirty="0" smtClean="0">
                <a:latin typeface="+mj-lt"/>
              </a:rPr>
              <a:t>above </a:t>
            </a:r>
            <a:r>
              <a:rPr lang="en-NZ" sz="2000" dirty="0">
                <a:latin typeface="+mj-lt"/>
              </a:rPr>
              <a:t>sea level. </a:t>
            </a:r>
            <a:endParaRPr lang="en-NZ" sz="2000" dirty="0" smtClean="0">
              <a:latin typeface="+mj-lt"/>
            </a:endParaRPr>
          </a:p>
          <a:p>
            <a:pPr marL="285750" indent="-285750">
              <a:buFont typeface="Arial" pitchFamily="34" charset="0"/>
              <a:buChar char="•"/>
            </a:pPr>
            <a:r>
              <a:rPr lang="en-NZ" sz="2000" dirty="0" smtClean="0">
                <a:latin typeface="+mj-lt"/>
              </a:rPr>
              <a:t>Concentrations range </a:t>
            </a:r>
            <a:r>
              <a:rPr lang="en-NZ" sz="2000" dirty="0">
                <a:latin typeface="+mj-lt"/>
              </a:rPr>
              <a:t>between 2 and 8 parts per </a:t>
            </a:r>
            <a:r>
              <a:rPr lang="en-NZ" sz="2000" dirty="0" smtClean="0">
                <a:latin typeface="+mj-lt"/>
              </a:rPr>
              <a:t>million.</a:t>
            </a:r>
          </a:p>
          <a:p>
            <a:pPr marL="285750" indent="-285750">
              <a:buFont typeface="Arial" pitchFamily="34" charset="0"/>
              <a:buChar char="•"/>
            </a:pPr>
            <a:r>
              <a:rPr lang="en-NZ" sz="2000" dirty="0" smtClean="0">
                <a:latin typeface="+mj-lt"/>
              </a:rPr>
              <a:t>Ozone </a:t>
            </a:r>
            <a:r>
              <a:rPr lang="en-NZ" sz="2000" dirty="0">
                <a:latin typeface="+mj-lt"/>
              </a:rPr>
              <a:t>in the stratosphere protects us from </a:t>
            </a:r>
            <a:r>
              <a:rPr lang="en-NZ" sz="2000" dirty="0" smtClean="0">
                <a:latin typeface="+mj-lt"/>
              </a:rPr>
              <a:t>UV</a:t>
            </a:r>
            <a:r>
              <a:rPr lang="en-NZ" sz="2000" dirty="0">
                <a:latin typeface="+mj-lt"/>
              </a:rPr>
              <a:t> in </a:t>
            </a:r>
            <a:r>
              <a:rPr lang="en-NZ" sz="2000" dirty="0" smtClean="0">
                <a:latin typeface="+mj-lt"/>
              </a:rPr>
              <a:t>sunlight and is like </a:t>
            </a:r>
            <a:r>
              <a:rPr lang="en-NZ" sz="2000" dirty="0">
                <a:latin typeface="+mj-lt"/>
              </a:rPr>
              <a:t>sunscreen for planet Earth. It absorbs most of the incoming UV </a:t>
            </a:r>
            <a:r>
              <a:rPr lang="en-NZ" sz="2000" dirty="0" smtClean="0">
                <a:latin typeface="+mj-lt"/>
              </a:rPr>
              <a:t>before </a:t>
            </a:r>
            <a:r>
              <a:rPr lang="en-NZ" sz="2000" dirty="0">
                <a:latin typeface="+mj-lt"/>
              </a:rPr>
              <a:t>it reaches the ground. </a:t>
            </a:r>
            <a:endParaRPr lang="en-NZ" sz="2000" dirty="0" smtClean="0">
              <a:latin typeface="+mj-lt"/>
            </a:endParaRPr>
          </a:p>
          <a:p>
            <a:pPr marL="285750" indent="-285750">
              <a:buFont typeface="Arial" pitchFamily="34" charset="0"/>
              <a:buChar char="•"/>
            </a:pPr>
            <a:r>
              <a:rPr lang="en-NZ" sz="2000" dirty="0" smtClean="0">
                <a:latin typeface="+mj-lt"/>
              </a:rPr>
              <a:t>The </a:t>
            </a:r>
            <a:r>
              <a:rPr lang="en-NZ" sz="2000" dirty="0">
                <a:latin typeface="+mj-lt"/>
              </a:rPr>
              <a:t>ozone molecules which absorb UV radiation later re-radiate the energy as heat, warming the stratosphere</a:t>
            </a:r>
            <a:r>
              <a:rPr lang="en-NZ" sz="2000" dirty="0" smtClean="0">
                <a:latin typeface="+mj-lt"/>
              </a:rPr>
              <a:t>.</a:t>
            </a:r>
            <a:endParaRPr lang="en-NZ" sz="2000" dirty="0">
              <a:latin typeface="+mj-lt"/>
            </a:endParaRPr>
          </a:p>
        </p:txBody>
      </p:sp>
    </p:spTree>
    <p:extLst>
      <p:ext uri="{BB962C8B-B14F-4D97-AF65-F5344CB8AC3E}">
        <p14:creationId xmlns:p14="http://schemas.microsoft.com/office/powerpoint/2010/main" val="3340266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http://www.windows2universe.org/earth/Atmosphere/ozone_hole.html</a:t>
            </a:r>
            <a:endParaRPr lang="en-NZ" dirty="0"/>
          </a:p>
        </p:txBody>
      </p:sp>
      <p:pic>
        <p:nvPicPr>
          <p:cNvPr id="4" name="Picture 3" descr="http://www.windows2universe.org/earth/Atmosphere/images/ozone_hole_1979_2008_big.jpg"/>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7272808" cy="3528392"/>
          </a:xfrm>
          <a:prstGeom prst="rect">
            <a:avLst/>
          </a:prstGeom>
          <a:noFill/>
          <a:ln>
            <a:noFill/>
          </a:ln>
        </p:spPr>
      </p:pic>
      <p:sp>
        <p:nvSpPr>
          <p:cNvPr id="3" name="Rectangle 2"/>
          <p:cNvSpPr/>
          <p:nvPr/>
        </p:nvSpPr>
        <p:spPr>
          <a:xfrm>
            <a:off x="323528" y="4293096"/>
            <a:ext cx="8496944" cy="2031325"/>
          </a:xfrm>
          <a:prstGeom prst="rect">
            <a:avLst/>
          </a:prstGeom>
        </p:spPr>
        <p:txBody>
          <a:bodyPr wrap="square">
            <a:spAutoFit/>
          </a:bodyPr>
          <a:lstStyle/>
          <a:p>
            <a:r>
              <a:rPr lang="en-NZ" dirty="0"/>
              <a:t>The Ozone Hole is a major "thinning" of the ozone laye</a:t>
            </a:r>
            <a:r>
              <a:rPr lang="en-NZ" dirty="0">
                <a:hlinkClick r:id="rId4"/>
              </a:rPr>
              <a:t>r</a:t>
            </a:r>
            <a:r>
              <a:rPr lang="en-NZ" dirty="0"/>
              <a:t> in Earth's atmosphere. </a:t>
            </a:r>
            <a:endParaRPr lang="en-NZ" dirty="0" smtClean="0"/>
          </a:p>
          <a:p>
            <a:r>
              <a:rPr lang="en-NZ" dirty="0" smtClean="0"/>
              <a:t>It </a:t>
            </a:r>
            <a:r>
              <a:rPr lang="en-NZ" dirty="0"/>
              <a:t>was first noticed in the late 1970s. </a:t>
            </a:r>
            <a:endParaRPr lang="en-NZ" dirty="0" smtClean="0"/>
          </a:p>
          <a:p>
            <a:r>
              <a:rPr lang="en-NZ" dirty="0" smtClean="0"/>
              <a:t>The </a:t>
            </a:r>
            <a:r>
              <a:rPr lang="en-NZ" dirty="0"/>
              <a:t>hole appears in the winter over the poles, especially the South Pole. </a:t>
            </a:r>
            <a:endParaRPr lang="en-NZ" dirty="0" smtClean="0"/>
          </a:p>
          <a:p>
            <a:r>
              <a:rPr lang="en-NZ" dirty="0" smtClean="0"/>
              <a:t>Various </a:t>
            </a:r>
            <a:r>
              <a:rPr lang="en-NZ" dirty="0"/>
              <a:t>chemicals that humans release into the </a:t>
            </a:r>
            <a:r>
              <a:rPr lang="en-NZ" dirty="0" smtClean="0"/>
              <a:t>atmosphere, such as CFCs,  </a:t>
            </a:r>
            <a:r>
              <a:rPr lang="en-NZ" dirty="0"/>
              <a:t>help cause the hole. </a:t>
            </a:r>
            <a:endParaRPr lang="en-NZ" dirty="0" smtClean="0"/>
          </a:p>
          <a:p>
            <a:r>
              <a:rPr lang="en-NZ" dirty="0" smtClean="0"/>
              <a:t>Special </a:t>
            </a:r>
            <a:r>
              <a:rPr lang="en-NZ" dirty="0"/>
              <a:t>weather patterns near the poles in winter also help cause the holes to form.</a:t>
            </a:r>
          </a:p>
        </p:txBody>
      </p:sp>
    </p:spTree>
    <p:extLst>
      <p:ext uri="{BB962C8B-B14F-4D97-AF65-F5344CB8AC3E}">
        <p14:creationId xmlns:p14="http://schemas.microsoft.com/office/powerpoint/2010/main" val="324229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www.windows2universe.org/earth/Atmosphere/mesosphere.html</a:t>
            </a:r>
            <a:endParaRPr lang="en-NZ" dirty="0"/>
          </a:p>
        </p:txBody>
      </p:sp>
      <p:pic>
        <p:nvPicPr>
          <p:cNvPr id="4098" name="Picture 2" descr="http://www.windows2universe.org/earth/Atmosphere/images/mesosphere_diagram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5"/>
            <a:ext cx="4392488" cy="5856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2041" y="347935"/>
            <a:ext cx="4032448" cy="4154984"/>
          </a:xfrm>
          <a:prstGeom prst="rect">
            <a:avLst/>
          </a:prstGeom>
          <a:noFill/>
        </p:spPr>
        <p:txBody>
          <a:bodyPr wrap="square" rtlCol="0">
            <a:spAutoFit/>
          </a:bodyPr>
          <a:lstStyle/>
          <a:p>
            <a:r>
              <a:rPr lang="en-NZ" sz="2400" b="1" dirty="0" smtClean="0"/>
              <a:t>The Mesosphere</a:t>
            </a:r>
          </a:p>
          <a:p>
            <a:endParaRPr lang="en-NZ" sz="2400" b="1" dirty="0"/>
          </a:p>
          <a:p>
            <a:pPr marL="342900" indent="-342900">
              <a:buFont typeface="Arial" pitchFamily="34" charset="0"/>
              <a:buChar char="•"/>
            </a:pPr>
            <a:r>
              <a:rPr lang="en-NZ" sz="2400" dirty="0" smtClean="0"/>
              <a:t>The temperature gets colder with altitude</a:t>
            </a:r>
          </a:p>
          <a:p>
            <a:pPr marL="342900" indent="-342900">
              <a:buFont typeface="Arial" pitchFamily="34" charset="0"/>
              <a:buChar char="•"/>
            </a:pPr>
            <a:r>
              <a:rPr lang="en-NZ" sz="2400" dirty="0" smtClean="0"/>
              <a:t>Where most meteors burn up</a:t>
            </a:r>
          </a:p>
          <a:p>
            <a:pPr marL="342900" indent="-342900">
              <a:buFont typeface="Arial" pitchFamily="34" charset="0"/>
              <a:buChar char="•"/>
            </a:pPr>
            <a:r>
              <a:rPr lang="en-NZ" sz="2400" dirty="0" smtClean="0"/>
              <a:t>Waves of air in the atmosphere reach here. They carry energy from the troposphere and stratosphere</a:t>
            </a:r>
          </a:p>
        </p:txBody>
      </p:sp>
    </p:spTree>
    <p:extLst>
      <p:ext uri="{BB962C8B-B14F-4D97-AF65-F5344CB8AC3E}">
        <p14:creationId xmlns:p14="http://schemas.microsoft.com/office/powerpoint/2010/main" val="2493162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www.windows2universe.org/earth/Atmosphere/mesosphere.html</a:t>
            </a:r>
            <a:endParaRPr lang="en-NZ" dirty="0"/>
          </a:p>
        </p:txBody>
      </p:sp>
      <p:pic>
        <p:nvPicPr>
          <p:cNvPr id="3074" name="Picture 2" descr="http://www.windows2universe.org/earth/Atmosphere/noctilucent3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38" y="1124744"/>
            <a:ext cx="8229482"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6703" y="196499"/>
            <a:ext cx="3746538" cy="584775"/>
          </a:xfrm>
          <a:prstGeom prst="rect">
            <a:avLst/>
          </a:prstGeom>
          <a:noFill/>
        </p:spPr>
        <p:txBody>
          <a:bodyPr wrap="none" rtlCol="0">
            <a:spAutoFit/>
          </a:bodyPr>
          <a:lstStyle/>
          <a:p>
            <a:r>
              <a:rPr lang="en-NZ" sz="3200" b="1" dirty="0" err="1" smtClean="0"/>
              <a:t>Noctilucent</a:t>
            </a:r>
            <a:r>
              <a:rPr lang="en-NZ" sz="3200" b="1" dirty="0" smtClean="0"/>
              <a:t> clouds</a:t>
            </a:r>
            <a:endParaRPr lang="en-NZ" sz="3200" b="1" dirty="0"/>
          </a:p>
        </p:txBody>
      </p:sp>
    </p:spTree>
    <p:extLst>
      <p:ext uri="{BB962C8B-B14F-4D97-AF65-F5344CB8AC3E}">
        <p14:creationId xmlns:p14="http://schemas.microsoft.com/office/powerpoint/2010/main" val="287480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www.windows2universe.org/earth/Atmosphere/thermosphere.html</a:t>
            </a:r>
            <a:endParaRPr lang="en-NZ" dirty="0"/>
          </a:p>
        </p:txBody>
      </p:sp>
      <p:pic>
        <p:nvPicPr>
          <p:cNvPr id="6146" name="Picture 2" descr="http://www.windows2universe.org/earth_science/images/thermo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76" y="1412776"/>
            <a:ext cx="4867275"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548680"/>
            <a:ext cx="2634054" cy="523220"/>
          </a:xfrm>
          <a:prstGeom prst="rect">
            <a:avLst/>
          </a:prstGeom>
          <a:noFill/>
        </p:spPr>
        <p:txBody>
          <a:bodyPr wrap="none" rtlCol="0">
            <a:spAutoFit/>
          </a:bodyPr>
          <a:lstStyle/>
          <a:p>
            <a:r>
              <a:rPr lang="en-NZ" sz="2800" b="1" dirty="0" smtClean="0"/>
              <a:t>Thermosphere</a:t>
            </a:r>
            <a:endParaRPr lang="en-NZ" sz="2800" b="1" dirty="0"/>
          </a:p>
        </p:txBody>
      </p:sp>
      <p:sp>
        <p:nvSpPr>
          <p:cNvPr id="6" name="TextBox 5"/>
          <p:cNvSpPr txBox="1"/>
          <p:nvPr/>
        </p:nvSpPr>
        <p:spPr>
          <a:xfrm>
            <a:off x="5092579" y="1412776"/>
            <a:ext cx="3877837" cy="4524315"/>
          </a:xfrm>
          <a:prstGeom prst="rect">
            <a:avLst/>
          </a:prstGeom>
          <a:noFill/>
        </p:spPr>
        <p:txBody>
          <a:bodyPr wrap="square" rtlCol="0">
            <a:spAutoFit/>
          </a:bodyPr>
          <a:lstStyle/>
          <a:p>
            <a:pPr marL="342900" indent="-342900">
              <a:buFont typeface="Arial" pitchFamily="34" charset="0"/>
              <a:buChar char="•"/>
            </a:pPr>
            <a:r>
              <a:rPr lang="en-NZ" sz="2400" dirty="0" smtClean="0"/>
              <a:t>Temperature rises sharply in lower thermosphere, then are steady with altitude</a:t>
            </a:r>
          </a:p>
          <a:p>
            <a:pPr marL="342900" indent="-342900">
              <a:buFont typeface="Arial" pitchFamily="34" charset="0"/>
              <a:buChar char="•"/>
            </a:pPr>
            <a:endParaRPr lang="en-NZ" sz="2400" dirty="0" smtClean="0"/>
          </a:p>
          <a:p>
            <a:pPr marL="342900" indent="-342900">
              <a:buFont typeface="Arial" pitchFamily="34" charset="0"/>
              <a:buChar char="•"/>
            </a:pPr>
            <a:r>
              <a:rPr lang="en-NZ" sz="2400" dirty="0" smtClean="0"/>
              <a:t>Hotter in day than night and </a:t>
            </a:r>
            <a:r>
              <a:rPr lang="en-NZ" sz="2400" dirty="0" err="1" smtClean="0"/>
              <a:t>and</a:t>
            </a:r>
            <a:r>
              <a:rPr lang="en-NZ" sz="2400" dirty="0" smtClean="0"/>
              <a:t> much hotter when sun is more active, e.g. at solar maximum – when there are the most sunspots</a:t>
            </a:r>
          </a:p>
          <a:p>
            <a:pPr marL="342900" indent="-342900">
              <a:buFont typeface="Arial" pitchFamily="34" charset="0"/>
              <a:buChar char="•"/>
            </a:pPr>
            <a:endParaRPr lang="en-NZ" sz="2400" dirty="0"/>
          </a:p>
        </p:txBody>
      </p:sp>
    </p:spTree>
    <p:extLst>
      <p:ext uri="{BB962C8B-B14F-4D97-AF65-F5344CB8AC3E}">
        <p14:creationId xmlns:p14="http://schemas.microsoft.com/office/powerpoint/2010/main" val="176192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www.windows2universe.org/earth/Atmosphere/ionosphere.html</a:t>
            </a:r>
            <a:endParaRPr lang="en-NZ" dirty="0"/>
          </a:p>
        </p:txBody>
      </p:sp>
      <p:sp>
        <p:nvSpPr>
          <p:cNvPr id="3" name="TextBox 2"/>
          <p:cNvSpPr txBox="1"/>
          <p:nvPr/>
        </p:nvSpPr>
        <p:spPr>
          <a:xfrm>
            <a:off x="665379" y="323939"/>
            <a:ext cx="2045753" cy="523220"/>
          </a:xfrm>
          <a:prstGeom prst="rect">
            <a:avLst/>
          </a:prstGeom>
          <a:noFill/>
        </p:spPr>
        <p:txBody>
          <a:bodyPr wrap="none" rtlCol="0">
            <a:spAutoFit/>
          </a:bodyPr>
          <a:lstStyle/>
          <a:p>
            <a:r>
              <a:rPr lang="en-NZ" sz="2800" b="1" dirty="0" smtClean="0"/>
              <a:t>Ionosphere</a:t>
            </a:r>
            <a:endParaRPr lang="en-NZ" sz="2800" b="1" dirty="0"/>
          </a:p>
        </p:txBody>
      </p:sp>
      <p:pic>
        <p:nvPicPr>
          <p:cNvPr id="5122" name="Picture 2" descr="http://www.windows2universe.org/earth/images/auroras_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4498"/>
            <a:ext cx="3688993" cy="5038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936" y="188640"/>
            <a:ext cx="4968552" cy="6247864"/>
          </a:xfrm>
          <a:prstGeom prst="rect">
            <a:avLst/>
          </a:prstGeom>
        </p:spPr>
        <p:txBody>
          <a:bodyPr wrap="square">
            <a:spAutoFit/>
          </a:bodyPr>
          <a:lstStyle/>
          <a:p>
            <a:r>
              <a:rPr lang="en-NZ" sz="2000" dirty="0"/>
              <a:t>T</a:t>
            </a:r>
            <a:r>
              <a:rPr lang="en-NZ" sz="2000" dirty="0" smtClean="0"/>
              <a:t>he </a:t>
            </a:r>
            <a:r>
              <a:rPr lang="en-NZ" sz="2000" dirty="0"/>
              <a:t>ionosphere is </a:t>
            </a:r>
            <a:r>
              <a:rPr lang="en-NZ" sz="2000" dirty="0" smtClean="0"/>
              <a:t>part of the thermosphere and is less </a:t>
            </a:r>
            <a:r>
              <a:rPr lang="en-NZ" sz="2000" dirty="0"/>
              <a:t>than 0.1% of the total mass of the Earth's atmosphere. </a:t>
            </a:r>
            <a:r>
              <a:rPr lang="en-NZ" sz="2000" dirty="0" smtClean="0"/>
              <a:t/>
            </a:r>
            <a:br>
              <a:rPr lang="en-NZ" sz="2000" dirty="0" smtClean="0"/>
            </a:br>
            <a:endParaRPr lang="en-NZ" sz="2000" dirty="0" smtClean="0"/>
          </a:p>
          <a:p>
            <a:r>
              <a:rPr lang="en-NZ" sz="2000" dirty="0" smtClean="0"/>
              <a:t>The </a:t>
            </a:r>
            <a:r>
              <a:rPr lang="en-NZ" sz="2000" dirty="0"/>
              <a:t>upper atmosphere is ionized by solar radiation. </a:t>
            </a:r>
            <a:r>
              <a:rPr lang="en-NZ" sz="2000" dirty="0" smtClean="0"/>
              <a:t>The </a:t>
            </a:r>
            <a:r>
              <a:rPr lang="en-NZ" sz="2000" dirty="0"/>
              <a:t>Sun's energy is so strong at this level, that it breaks apart molecules</a:t>
            </a:r>
            <a:r>
              <a:rPr lang="en-NZ" sz="2000" dirty="0" smtClean="0"/>
              <a:t>.</a:t>
            </a:r>
          </a:p>
          <a:p>
            <a:endParaRPr lang="en-NZ" sz="2000" dirty="0"/>
          </a:p>
          <a:p>
            <a:r>
              <a:rPr lang="en-NZ" sz="2000" dirty="0" smtClean="0"/>
              <a:t>So electrons float </a:t>
            </a:r>
            <a:r>
              <a:rPr lang="en-NZ" sz="2000" dirty="0"/>
              <a:t>around </a:t>
            </a:r>
            <a:r>
              <a:rPr lang="en-NZ" sz="2000" dirty="0" smtClean="0"/>
              <a:t>with </a:t>
            </a:r>
            <a:r>
              <a:rPr lang="en-NZ" sz="2000" dirty="0"/>
              <a:t>molecules which have lost or gained electrons. </a:t>
            </a:r>
            <a:r>
              <a:rPr lang="en-NZ" sz="2000" dirty="0" smtClean="0"/>
              <a:t/>
            </a:r>
            <a:br>
              <a:rPr lang="en-NZ" sz="2000" dirty="0" smtClean="0"/>
            </a:br>
            <a:endParaRPr lang="en-NZ" sz="2000" dirty="0" smtClean="0"/>
          </a:p>
          <a:p>
            <a:r>
              <a:rPr lang="en-NZ" sz="2000" dirty="0" smtClean="0"/>
              <a:t>When </a:t>
            </a:r>
            <a:r>
              <a:rPr lang="en-NZ" sz="2000" dirty="0"/>
              <a:t>the Sun is active, more and more ionization </a:t>
            </a:r>
            <a:r>
              <a:rPr lang="en-NZ" sz="2000" dirty="0" smtClean="0"/>
              <a:t>happens</a:t>
            </a:r>
            <a:br>
              <a:rPr lang="en-NZ" sz="2000" dirty="0" smtClean="0"/>
            </a:br>
            <a:endParaRPr lang="en-NZ" sz="2000" dirty="0"/>
          </a:p>
          <a:p>
            <a:r>
              <a:rPr lang="en-NZ" sz="2000" dirty="0"/>
              <a:t>Different regions of the ionosphere make long distance radio communication possible by reflecting the radio waves back to Earth. </a:t>
            </a:r>
            <a:r>
              <a:rPr lang="en-NZ" sz="2000" dirty="0" smtClean="0"/>
              <a:t/>
            </a:r>
            <a:br>
              <a:rPr lang="en-NZ" sz="2000" dirty="0" smtClean="0"/>
            </a:br>
            <a:r>
              <a:rPr lang="en-NZ" sz="2000" dirty="0" smtClean="0"/>
              <a:t/>
            </a:r>
            <a:br>
              <a:rPr lang="en-NZ" sz="2000" dirty="0" smtClean="0"/>
            </a:br>
            <a:r>
              <a:rPr lang="en-NZ" sz="2000" dirty="0" smtClean="0"/>
              <a:t>Auroras happen in the ionosphere.</a:t>
            </a:r>
            <a:endParaRPr lang="en-NZ" sz="2000" dirty="0"/>
          </a:p>
        </p:txBody>
      </p:sp>
    </p:spTree>
    <p:extLst>
      <p:ext uri="{BB962C8B-B14F-4D97-AF65-F5344CB8AC3E}">
        <p14:creationId xmlns:p14="http://schemas.microsoft.com/office/powerpoint/2010/main" val="39734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33" y="5733256"/>
            <a:ext cx="8136904" cy="369332"/>
          </a:xfrm>
          <a:prstGeom prst="rect">
            <a:avLst/>
          </a:prstGeom>
        </p:spPr>
        <p:txBody>
          <a:bodyPr wrap="square">
            <a:spAutoFit/>
          </a:bodyPr>
          <a:lstStyle/>
          <a:p>
            <a:r>
              <a:rPr lang="en-NZ" dirty="0">
                <a:hlinkClick r:id="rId2"/>
              </a:rPr>
              <a:t>http://</a:t>
            </a:r>
            <a:r>
              <a:rPr lang="en-NZ" dirty="0" smtClean="0">
                <a:hlinkClick r:id="rId2"/>
              </a:rPr>
              <a:t>www.windows2universe.org/earth/Atmosphere/exosphere.html</a:t>
            </a:r>
            <a:endParaRPr lang="en-NZ" dirty="0"/>
          </a:p>
        </p:txBody>
      </p:sp>
      <p:pic>
        <p:nvPicPr>
          <p:cNvPr id="7170" name="Picture 2" descr="http://www.windows2universe.org/earth_science/images/atm_exo-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26" y="980728"/>
            <a:ext cx="569595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5695" y="980728"/>
            <a:ext cx="2088231" cy="4401205"/>
          </a:xfrm>
          <a:prstGeom prst="rect">
            <a:avLst/>
          </a:prstGeom>
          <a:noFill/>
        </p:spPr>
        <p:txBody>
          <a:bodyPr wrap="square" rtlCol="0">
            <a:spAutoFit/>
          </a:bodyPr>
          <a:lstStyle/>
          <a:p>
            <a:r>
              <a:rPr lang="en-NZ" sz="2000" dirty="0"/>
              <a:t>Very high up, the Earth's atmosphere becomes very thin. The region where atoms and molecules escape into space is referred to as the exosphere. The exosphere is on top of the thermosphere.</a:t>
            </a:r>
          </a:p>
        </p:txBody>
      </p:sp>
      <p:sp>
        <p:nvSpPr>
          <p:cNvPr id="4" name="TextBox 3"/>
          <p:cNvSpPr txBox="1"/>
          <p:nvPr/>
        </p:nvSpPr>
        <p:spPr>
          <a:xfrm>
            <a:off x="755576" y="188640"/>
            <a:ext cx="2435282" cy="646331"/>
          </a:xfrm>
          <a:prstGeom prst="rect">
            <a:avLst/>
          </a:prstGeom>
          <a:noFill/>
        </p:spPr>
        <p:txBody>
          <a:bodyPr wrap="none" rtlCol="0">
            <a:spAutoFit/>
          </a:bodyPr>
          <a:lstStyle/>
          <a:p>
            <a:r>
              <a:rPr lang="en-NZ" sz="3600" b="1" dirty="0" smtClean="0"/>
              <a:t>Exosphere</a:t>
            </a:r>
            <a:endParaRPr lang="en-NZ" sz="3600" b="1" dirty="0"/>
          </a:p>
        </p:txBody>
      </p:sp>
    </p:spTree>
    <p:extLst>
      <p:ext uri="{BB962C8B-B14F-4D97-AF65-F5344CB8AC3E}">
        <p14:creationId xmlns:p14="http://schemas.microsoft.com/office/powerpoint/2010/main" val="353565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309320"/>
            <a:ext cx="8136904" cy="369332"/>
          </a:xfrm>
          <a:prstGeom prst="rect">
            <a:avLst/>
          </a:prstGeom>
        </p:spPr>
        <p:txBody>
          <a:bodyPr wrap="square">
            <a:spAutoFit/>
          </a:bodyPr>
          <a:lstStyle/>
          <a:p>
            <a:r>
              <a:rPr lang="en-NZ" dirty="0">
                <a:hlinkClick r:id="rId2"/>
              </a:rPr>
              <a:t>http://www.windows2universe.org/earth/Atmosphere/particulates.html</a:t>
            </a:r>
            <a:endParaRPr lang="en-NZ" dirty="0"/>
          </a:p>
        </p:txBody>
      </p:sp>
      <p:pic>
        <p:nvPicPr>
          <p:cNvPr id="5" name="Picture 4" descr="http://www.windows2universe.org/earth/Atmosphere/images/aerosol_raindrop_sizes_sm.gif"/>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4572000" cy="3658067"/>
          </a:xfrm>
          <a:prstGeom prst="rect">
            <a:avLst/>
          </a:prstGeom>
          <a:noFill/>
          <a:ln>
            <a:noFill/>
          </a:ln>
        </p:spPr>
      </p:pic>
      <p:sp>
        <p:nvSpPr>
          <p:cNvPr id="4" name="Rectangle 3"/>
          <p:cNvSpPr/>
          <p:nvPr/>
        </p:nvSpPr>
        <p:spPr>
          <a:xfrm>
            <a:off x="4572000" y="215343"/>
            <a:ext cx="4572000" cy="3970318"/>
          </a:xfrm>
          <a:prstGeom prst="rect">
            <a:avLst/>
          </a:prstGeom>
        </p:spPr>
        <p:txBody>
          <a:bodyPr>
            <a:spAutoFit/>
          </a:bodyPr>
          <a:lstStyle/>
          <a:p>
            <a:r>
              <a:rPr lang="en-NZ" dirty="0">
                <a:solidFill>
                  <a:schemeClr val="tx1">
                    <a:lumMod val="95000"/>
                    <a:lumOff val="5000"/>
                  </a:schemeClr>
                </a:solidFill>
              </a:rPr>
              <a:t>Natural sources of </a:t>
            </a:r>
            <a:r>
              <a:rPr lang="en-NZ" dirty="0" smtClean="0">
                <a:solidFill>
                  <a:schemeClr val="tx1">
                    <a:lumMod val="95000"/>
                    <a:lumOff val="5000"/>
                  </a:schemeClr>
                </a:solidFill>
              </a:rPr>
              <a:t>aerosols are </a:t>
            </a:r>
          </a:p>
          <a:p>
            <a:pPr marL="285750" indent="-285750">
              <a:buFontTx/>
              <a:buChar char="-"/>
            </a:pPr>
            <a:r>
              <a:rPr lang="en-NZ" dirty="0" smtClean="0">
                <a:solidFill>
                  <a:schemeClr val="tx1">
                    <a:lumMod val="95000"/>
                    <a:lumOff val="5000"/>
                  </a:schemeClr>
                </a:solidFill>
              </a:rPr>
              <a:t>windblown dust </a:t>
            </a:r>
          </a:p>
          <a:p>
            <a:pPr marL="285750" indent="-285750">
              <a:buFontTx/>
              <a:buChar char="-"/>
            </a:pPr>
            <a:r>
              <a:rPr lang="en-NZ" dirty="0" smtClean="0">
                <a:solidFill>
                  <a:schemeClr val="tx1">
                    <a:lumMod val="95000"/>
                    <a:lumOff val="5000"/>
                  </a:schemeClr>
                </a:solidFill>
              </a:rPr>
              <a:t>Volcanic ash </a:t>
            </a:r>
          </a:p>
          <a:p>
            <a:pPr marL="285750" indent="-285750">
              <a:buFontTx/>
              <a:buChar char="-"/>
            </a:pPr>
            <a:r>
              <a:rPr lang="en-NZ" dirty="0" smtClean="0">
                <a:solidFill>
                  <a:schemeClr val="tx1">
                    <a:lumMod val="95000"/>
                    <a:lumOff val="5000"/>
                  </a:schemeClr>
                </a:solidFill>
              </a:rPr>
              <a:t>Particles from </a:t>
            </a:r>
            <a:r>
              <a:rPr lang="en-NZ" dirty="0">
                <a:solidFill>
                  <a:schemeClr val="tx1">
                    <a:lumMod val="95000"/>
                    <a:lumOff val="5000"/>
                  </a:schemeClr>
                </a:solidFill>
              </a:rPr>
              <a:t>forest </a:t>
            </a:r>
            <a:r>
              <a:rPr lang="en-NZ" dirty="0" smtClean="0">
                <a:solidFill>
                  <a:schemeClr val="tx1">
                    <a:lumMod val="95000"/>
                    <a:lumOff val="5000"/>
                  </a:schemeClr>
                </a:solidFill>
              </a:rPr>
              <a:t>fires </a:t>
            </a:r>
            <a:r>
              <a:rPr lang="en-NZ" dirty="0">
                <a:solidFill>
                  <a:schemeClr val="tx1">
                    <a:lumMod val="95000"/>
                    <a:lumOff val="5000"/>
                  </a:schemeClr>
                </a:solidFill>
              </a:rPr>
              <a:t> </a:t>
            </a:r>
            <a:endParaRPr lang="en-NZ" dirty="0" smtClean="0">
              <a:solidFill>
                <a:schemeClr val="tx1">
                  <a:lumMod val="95000"/>
                  <a:lumOff val="5000"/>
                </a:schemeClr>
              </a:solidFill>
            </a:endParaRPr>
          </a:p>
          <a:p>
            <a:pPr marL="285750" indent="-285750">
              <a:buFontTx/>
              <a:buChar char="-"/>
            </a:pPr>
            <a:r>
              <a:rPr lang="en-NZ" dirty="0" smtClean="0">
                <a:solidFill>
                  <a:schemeClr val="tx1">
                    <a:lumMod val="95000"/>
                    <a:lumOff val="5000"/>
                  </a:schemeClr>
                </a:solidFill>
              </a:rPr>
              <a:t>salt</a:t>
            </a:r>
            <a:r>
              <a:rPr lang="en-NZ" dirty="0">
                <a:solidFill>
                  <a:schemeClr val="tx1">
                    <a:lumMod val="95000"/>
                    <a:lumOff val="5000"/>
                  </a:schemeClr>
                </a:solidFill>
              </a:rPr>
              <a:t> from the ocean</a:t>
            </a:r>
            <a:r>
              <a:rPr lang="en-NZ" dirty="0" smtClean="0">
                <a:solidFill>
                  <a:schemeClr val="tx1">
                    <a:lumMod val="95000"/>
                    <a:lumOff val="5000"/>
                  </a:schemeClr>
                </a:solidFill>
              </a:rPr>
              <a:t>.</a:t>
            </a:r>
          </a:p>
          <a:p>
            <a:endParaRPr lang="en-NZ" dirty="0">
              <a:solidFill>
                <a:schemeClr val="tx1">
                  <a:lumMod val="95000"/>
                  <a:lumOff val="5000"/>
                </a:schemeClr>
              </a:solidFill>
            </a:endParaRPr>
          </a:p>
          <a:p>
            <a:r>
              <a:rPr lang="en-NZ" dirty="0" smtClean="0">
                <a:solidFill>
                  <a:schemeClr val="tx1">
                    <a:lumMod val="95000"/>
                    <a:lumOff val="5000"/>
                  </a:schemeClr>
                </a:solidFill>
              </a:rPr>
              <a:t>Human sources are:</a:t>
            </a:r>
          </a:p>
          <a:p>
            <a:pPr marL="285750" indent="-285750">
              <a:buFontTx/>
              <a:buChar char="-"/>
            </a:pPr>
            <a:r>
              <a:rPr lang="en-NZ" dirty="0" smtClean="0">
                <a:solidFill>
                  <a:schemeClr val="tx1">
                    <a:lumMod val="95000"/>
                    <a:lumOff val="5000"/>
                  </a:schemeClr>
                </a:solidFill>
              </a:rPr>
              <a:t>pollution</a:t>
            </a:r>
            <a:r>
              <a:rPr lang="en-NZ" dirty="0">
                <a:solidFill>
                  <a:schemeClr val="tx1">
                    <a:lumMod val="95000"/>
                    <a:lumOff val="5000"/>
                  </a:schemeClr>
                </a:solidFill>
              </a:rPr>
              <a:t> from </a:t>
            </a:r>
            <a:r>
              <a:rPr lang="en-NZ" dirty="0" smtClean="0">
                <a:solidFill>
                  <a:schemeClr val="tx1">
                    <a:lumMod val="95000"/>
                    <a:lumOff val="5000"/>
                  </a:schemeClr>
                </a:solidFill>
              </a:rPr>
              <a:t>cars</a:t>
            </a:r>
          </a:p>
          <a:p>
            <a:pPr marL="285750" indent="-285750">
              <a:buFontTx/>
              <a:buChar char="-"/>
            </a:pPr>
            <a:r>
              <a:rPr lang="en-NZ" dirty="0" smtClean="0">
                <a:solidFill>
                  <a:schemeClr val="tx1">
                    <a:lumMod val="95000"/>
                    <a:lumOff val="5000"/>
                  </a:schemeClr>
                </a:solidFill>
              </a:rPr>
              <a:t>power plants </a:t>
            </a:r>
          </a:p>
          <a:p>
            <a:pPr marL="285750" indent="-285750">
              <a:buFontTx/>
              <a:buChar char="-"/>
            </a:pPr>
            <a:r>
              <a:rPr lang="en-NZ" dirty="0" smtClean="0">
                <a:solidFill>
                  <a:schemeClr val="tx1">
                    <a:lumMod val="95000"/>
                    <a:lumOff val="5000"/>
                  </a:schemeClr>
                </a:solidFill>
              </a:rPr>
              <a:t>factories </a:t>
            </a:r>
            <a:r>
              <a:rPr lang="en-NZ" dirty="0">
                <a:solidFill>
                  <a:schemeClr val="tx1">
                    <a:lumMod val="95000"/>
                    <a:lumOff val="5000"/>
                  </a:schemeClr>
                </a:solidFill>
              </a:rPr>
              <a:t>that burn fossil fuels</a:t>
            </a:r>
            <a:r>
              <a:rPr lang="en-NZ" dirty="0" smtClean="0">
                <a:solidFill>
                  <a:schemeClr val="tx1">
                    <a:lumMod val="95000"/>
                    <a:lumOff val="5000"/>
                  </a:schemeClr>
                </a:solidFill>
              </a:rPr>
              <a:t>. </a:t>
            </a:r>
          </a:p>
          <a:p>
            <a:r>
              <a:rPr lang="en-NZ" dirty="0" smtClean="0">
                <a:solidFill>
                  <a:schemeClr val="tx1">
                    <a:lumMod val="95000"/>
                    <a:lumOff val="5000"/>
                  </a:schemeClr>
                </a:solidFill>
              </a:rPr>
              <a:t>These are hazardous to health.</a:t>
            </a:r>
            <a:br>
              <a:rPr lang="en-NZ" dirty="0" smtClean="0">
                <a:solidFill>
                  <a:schemeClr val="tx1">
                    <a:lumMod val="95000"/>
                    <a:lumOff val="5000"/>
                  </a:schemeClr>
                </a:solidFill>
              </a:rPr>
            </a:br>
            <a:endParaRPr lang="en-NZ" dirty="0">
              <a:solidFill>
                <a:schemeClr val="tx1">
                  <a:lumMod val="95000"/>
                  <a:lumOff val="5000"/>
                </a:schemeClr>
              </a:solidFill>
            </a:endParaRPr>
          </a:p>
          <a:p>
            <a:r>
              <a:rPr lang="en-NZ" dirty="0">
                <a:solidFill>
                  <a:schemeClr val="tx1">
                    <a:lumMod val="95000"/>
                    <a:lumOff val="5000"/>
                  </a:schemeClr>
                </a:solidFill>
              </a:rPr>
              <a:t>S</a:t>
            </a:r>
            <a:r>
              <a:rPr lang="en-NZ" dirty="0" smtClean="0">
                <a:solidFill>
                  <a:schemeClr val="tx1">
                    <a:lumMod val="95000"/>
                    <a:lumOff val="5000"/>
                  </a:schemeClr>
                </a:solidFill>
              </a:rPr>
              <a:t>maller particles float longer in </a:t>
            </a:r>
            <a:r>
              <a:rPr lang="en-NZ" dirty="0">
                <a:solidFill>
                  <a:schemeClr val="tx1">
                    <a:lumMod val="95000"/>
                    <a:lumOff val="5000"/>
                  </a:schemeClr>
                </a:solidFill>
              </a:rPr>
              <a:t>the air. Larger particles tend to settle </a:t>
            </a:r>
            <a:r>
              <a:rPr lang="en-NZ" dirty="0" smtClean="0">
                <a:solidFill>
                  <a:schemeClr val="tx1">
                    <a:lumMod val="95000"/>
                    <a:lumOff val="5000"/>
                  </a:schemeClr>
                </a:solidFill>
              </a:rPr>
              <a:t>quickly. </a:t>
            </a:r>
          </a:p>
        </p:txBody>
      </p:sp>
      <p:sp>
        <p:nvSpPr>
          <p:cNvPr id="6" name="TextBox 5"/>
          <p:cNvSpPr txBox="1"/>
          <p:nvPr/>
        </p:nvSpPr>
        <p:spPr>
          <a:xfrm>
            <a:off x="222277" y="4277995"/>
            <a:ext cx="8712968" cy="2031325"/>
          </a:xfrm>
          <a:prstGeom prst="rect">
            <a:avLst/>
          </a:prstGeom>
          <a:noFill/>
        </p:spPr>
        <p:txBody>
          <a:bodyPr wrap="square" rtlCol="0">
            <a:spAutoFit/>
          </a:bodyPr>
          <a:lstStyle/>
          <a:p>
            <a:r>
              <a:rPr lang="en-NZ" dirty="0" smtClean="0"/>
              <a:t>Aerosols can </a:t>
            </a:r>
            <a:r>
              <a:rPr lang="en-NZ" dirty="0"/>
              <a:t>change the amount of solar energy that is reflected away from Earth</a:t>
            </a:r>
            <a:r>
              <a:rPr lang="en-NZ" dirty="0" smtClean="0"/>
              <a:t>.</a:t>
            </a:r>
          </a:p>
          <a:p>
            <a:r>
              <a:rPr lang="en-NZ" dirty="0" smtClean="0"/>
              <a:t> </a:t>
            </a:r>
            <a:endParaRPr lang="en-NZ" dirty="0"/>
          </a:p>
          <a:p>
            <a:r>
              <a:rPr lang="en-NZ" dirty="0"/>
              <a:t>Aerosols help clouds form and clouds have an impact on climate. The millions of little droplets of water that make up a cloud each need a little particle, like an aerosol, to condense upon. More aerosols can create more clouds. In general, clouds reflect incoming solar radiation back out to space.</a:t>
            </a:r>
          </a:p>
          <a:p>
            <a:endParaRPr lang="en-NZ" dirty="0"/>
          </a:p>
        </p:txBody>
      </p:sp>
    </p:spTree>
    <p:extLst>
      <p:ext uri="{BB962C8B-B14F-4D97-AF65-F5344CB8AC3E}">
        <p14:creationId xmlns:p14="http://schemas.microsoft.com/office/powerpoint/2010/main" val="197048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bravenewleaf.com/photos/uncategorized/2008/02/28/earth_air_and_water.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992888" cy="3816424"/>
          </a:xfrm>
          <a:prstGeom prst="rect">
            <a:avLst/>
          </a:prstGeom>
          <a:noFill/>
          <a:ln>
            <a:noFill/>
          </a:ln>
        </p:spPr>
      </p:pic>
    </p:spTree>
    <p:extLst>
      <p:ext uri="{BB962C8B-B14F-4D97-AF65-F5344CB8AC3E}">
        <p14:creationId xmlns:p14="http://schemas.microsoft.com/office/powerpoint/2010/main" val="269798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mate.nasa.gov/system/image_uploads/main/Surface_cooling_graphicL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gd.ucar.edu/ccr/efischer/figs/onlinefig1_hig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24" y="181468"/>
            <a:ext cx="8971176" cy="634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5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car.edu/learn/images/lay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056784" cy="5292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67744" y="6237312"/>
            <a:ext cx="3806748" cy="369332"/>
          </a:xfrm>
          <a:prstGeom prst="rect">
            <a:avLst/>
          </a:prstGeom>
        </p:spPr>
        <p:txBody>
          <a:bodyPr wrap="none">
            <a:spAutoFit/>
          </a:bodyPr>
          <a:lstStyle/>
          <a:p>
            <a:r>
              <a:rPr lang="en-NZ" dirty="0" smtClean="0">
                <a:hlinkClick r:id="rId3"/>
              </a:rPr>
              <a:t>http://www.ucar.edu/learn/1.htm</a:t>
            </a:r>
            <a:endParaRPr lang="en-NZ" dirty="0"/>
          </a:p>
        </p:txBody>
      </p:sp>
    </p:spTree>
    <p:extLst>
      <p:ext uri="{BB962C8B-B14F-4D97-AF65-F5344CB8AC3E}">
        <p14:creationId xmlns:p14="http://schemas.microsoft.com/office/powerpoint/2010/main" val="116564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ucar.edu/learn/images/vertp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26" y="511389"/>
            <a:ext cx="6048672" cy="6048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3024" y="703989"/>
            <a:ext cx="2546624" cy="5262979"/>
          </a:xfrm>
          <a:prstGeom prst="rect">
            <a:avLst/>
          </a:prstGeom>
          <a:noFill/>
        </p:spPr>
        <p:txBody>
          <a:bodyPr wrap="square" rtlCol="0">
            <a:spAutoFit/>
          </a:bodyPr>
          <a:lstStyle/>
          <a:p>
            <a:r>
              <a:rPr lang="en-NZ" sz="2800" dirty="0" smtClean="0"/>
              <a:t>The atmosphere has 5 layers. </a:t>
            </a:r>
            <a:r>
              <a:rPr lang="en-NZ" sz="2800" dirty="0"/>
              <a:t>It is thickest near the surface and thins out with height until it eventually merges </a:t>
            </a:r>
            <a:r>
              <a:rPr lang="en-NZ" sz="2800" dirty="0" smtClean="0"/>
              <a:t>into </a:t>
            </a:r>
            <a:r>
              <a:rPr lang="en-NZ" sz="2800" dirty="0"/>
              <a:t>space.</a:t>
            </a:r>
          </a:p>
          <a:p>
            <a:endParaRPr lang="en-NZ" sz="2800" dirty="0"/>
          </a:p>
        </p:txBody>
      </p:sp>
    </p:spTree>
    <p:extLst>
      <p:ext uri="{BB962C8B-B14F-4D97-AF65-F5344CB8AC3E}">
        <p14:creationId xmlns:p14="http://schemas.microsoft.com/office/powerpoint/2010/main" val="91254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panded Structure of the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992888" cy="63216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6438280"/>
            <a:ext cx="7416824" cy="369332"/>
          </a:xfrm>
          <a:prstGeom prst="rect">
            <a:avLst/>
          </a:prstGeom>
        </p:spPr>
        <p:txBody>
          <a:bodyPr wrap="square">
            <a:spAutoFit/>
          </a:bodyPr>
          <a:lstStyle/>
          <a:p>
            <a:r>
              <a:rPr lang="en-NZ" dirty="0" smtClean="0">
                <a:hlinkClick r:id="rId3"/>
              </a:rPr>
              <a:t>http://www.agci.org/classroom/atmosphere/</a:t>
            </a:r>
            <a:endParaRPr lang="en-NZ" dirty="0"/>
          </a:p>
        </p:txBody>
      </p:sp>
    </p:spTree>
    <p:extLst>
      <p:ext uri="{BB962C8B-B14F-4D97-AF65-F5344CB8AC3E}">
        <p14:creationId xmlns:p14="http://schemas.microsoft.com/office/powerpoint/2010/main" val="4019834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75" y="260648"/>
            <a:ext cx="8712967" cy="6986528"/>
          </a:xfrm>
          <a:prstGeom prst="rect">
            <a:avLst/>
          </a:prstGeom>
          <a:noFill/>
        </p:spPr>
        <p:txBody>
          <a:bodyPr wrap="square" rtlCol="0">
            <a:spAutoFit/>
          </a:bodyPr>
          <a:lstStyle/>
          <a:p>
            <a:pPr marL="457200" indent="-457200">
              <a:buFont typeface="Arial" pitchFamily="34" charset="0"/>
              <a:buChar char="•"/>
            </a:pPr>
            <a:r>
              <a:rPr lang="en-NZ" sz="2800" dirty="0" smtClean="0"/>
              <a:t>The</a:t>
            </a:r>
            <a:r>
              <a:rPr lang="en-NZ" sz="2800" dirty="0"/>
              <a:t> </a:t>
            </a:r>
            <a:r>
              <a:rPr lang="en-NZ" sz="2800" b="1" dirty="0"/>
              <a:t>troposphere</a:t>
            </a:r>
            <a:r>
              <a:rPr lang="en-NZ" sz="2800" dirty="0"/>
              <a:t> </a:t>
            </a:r>
            <a:r>
              <a:rPr lang="en-NZ" sz="2800" dirty="0" smtClean="0"/>
              <a:t>contains </a:t>
            </a:r>
            <a:r>
              <a:rPr lang="en-NZ" sz="2800" dirty="0"/>
              <a:t>half of the Earth's atmosphere. Weather occurs in this layer</a:t>
            </a:r>
            <a:r>
              <a:rPr lang="en-NZ" sz="2800" dirty="0" smtClean="0"/>
              <a:t>.</a:t>
            </a:r>
            <a:br>
              <a:rPr lang="en-NZ" sz="2800" dirty="0" smtClean="0"/>
            </a:br>
            <a:endParaRPr lang="en-NZ" sz="2800" dirty="0" smtClean="0"/>
          </a:p>
          <a:p>
            <a:pPr marL="457200" indent="-457200">
              <a:buFont typeface="Arial" pitchFamily="34" charset="0"/>
              <a:buChar char="•"/>
            </a:pPr>
            <a:r>
              <a:rPr lang="en-NZ" sz="2800" dirty="0"/>
              <a:t>T</a:t>
            </a:r>
            <a:r>
              <a:rPr lang="en-NZ" sz="2800" dirty="0" smtClean="0"/>
              <a:t>he</a:t>
            </a:r>
            <a:r>
              <a:rPr lang="en-NZ" sz="2800" dirty="0"/>
              <a:t> </a:t>
            </a:r>
            <a:r>
              <a:rPr lang="en-NZ" sz="2800" b="1" dirty="0"/>
              <a:t>stratosphere</a:t>
            </a:r>
            <a:r>
              <a:rPr lang="en-NZ" sz="2800" dirty="0"/>
              <a:t> because it is very stable. Many jet aircrafts fly </a:t>
            </a:r>
            <a:r>
              <a:rPr lang="en-NZ" sz="2800" dirty="0" smtClean="0"/>
              <a:t>in it. Also</a:t>
            </a:r>
            <a:r>
              <a:rPr lang="en-NZ" sz="2800" dirty="0"/>
              <a:t>, the ozone layer absorbs harmful rays from the Sun</a:t>
            </a:r>
            <a:r>
              <a:rPr lang="en-NZ" sz="2800" dirty="0" smtClean="0"/>
              <a:t>.</a:t>
            </a:r>
            <a:br>
              <a:rPr lang="en-NZ" sz="2800" dirty="0" smtClean="0"/>
            </a:br>
            <a:endParaRPr lang="en-NZ" sz="2800" dirty="0" smtClean="0"/>
          </a:p>
          <a:p>
            <a:pPr marL="457200" indent="-457200">
              <a:buFont typeface="Arial" pitchFamily="34" charset="0"/>
              <a:buChar char="•"/>
            </a:pPr>
            <a:r>
              <a:rPr lang="en-NZ" sz="2800" dirty="0" smtClean="0"/>
              <a:t>The</a:t>
            </a:r>
            <a:r>
              <a:rPr lang="en-NZ" sz="2800" dirty="0"/>
              <a:t> </a:t>
            </a:r>
            <a:r>
              <a:rPr lang="en-NZ" sz="2800" b="1" dirty="0" smtClean="0"/>
              <a:t>mesosphere</a:t>
            </a:r>
            <a:r>
              <a:rPr lang="en-NZ" sz="2800" dirty="0" smtClean="0"/>
              <a:t> - meteors burn </a:t>
            </a:r>
            <a:r>
              <a:rPr lang="en-NZ" sz="2800" dirty="0"/>
              <a:t>up </a:t>
            </a:r>
            <a:r>
              <a:rPr lang="en-NZ" sz="2800" dirty="0" smtClean="0"/>
              <a:t>in this layer</a:t>
            </a:r>
            <a:br>
              <a:rPr lang="en-NZ" sz="2800" dirty="0" smtClean="0"/>
            </a:br>
            <a:endParaRPr lang="en-NZ" sz="2800" dirty="0" smtClean="0"/>
          </a:p>
          <a:p>
            <a:pPr marL="457200" indent="-457200">
              <a:buFont typeface="Arial" pitchFamily="34" charset="0"/>
              <a:buChar char="•"/>
            </a:pPr>
            <a:r>
              <a:rPr lang="en-NZ" sz="2800" dirty="0" smtClean="0"/>
              <a:t>The</a:t>
            </a:r>
            <a:r>
              <a:rPr lang="en-NZ" sz="2800" dirty="0"/>
              <a:t> </a:t>
            </a:r>
            <a:r>
              <a:rPr lang="en-NZ" sz="2800" b="1" dirty="0"/>
              <a:t>thermosphere</a:t>
            </a:r>
            <a:r>
              <a:rPr lang="en-NZ" sz="2800" dirty="0"/>
              <a:t> is a layer with auroras. It is also where the space shuttle orbits. </a:t>
            </a:r>
            <a:r>
              <a:rPr lang="en-NZ" sz="2800" dirty="0" smtClean="0"/>
              <a:t/>
            </a:r>
            <a:br>
              <a:rPr lang="en-NZ" sz="2800" dirty="0" smtClean="0"/>
            </a:br>
            <a:endParaRPr lang="en-NZ" sz="2800" dirty="0" smtClean="0"/>
          </a:p>
          <a:p>
            <a:pPr marL="457200" indent="-457200">
              <a:buFont typeface="Arial" pitchFamily="34" charset="0"/>
              <a:buChar char="•"/>
            </a:pPr>
            <a:r>
              <a:rPr lang="en-NZ" sz="2800" dirty="0" smtClean="0"/>
              <a:t>The </a:t>
            </a:r>
            <a:r>
              <a:rPr lang="en-NZ" sz="2800" b="1" dirty="0" smtClean="0"/>
              <a:t>exosphere</a:t>
            </a:r>
            <a:r>
              <a:rPr lang="en-NZ" sz="2800" dirty="0" smtClean="0"/>
              <a:t> – this is </a:t>
            </a:r>
            <a:r>
              <a:rPr lang="en-NZ" sz="2800" dirty="0"/>
              <a:t>extremely thin </a:t>
            </a:r>
            <a:r>
              <a:rPr lang="en-NZ" sz="2800" dirty="0" smtClean="0"/>
              <a:t>and is where the atmosphere </a:t>
            </a:r>
            <a:r>
              <a:rPr lang="en-NZ" sz="2800" dirty="0"/>
              <a:t>merges into </a:t>
            </a:r>
            <a:r>
              <a:rPr lang="en-NZ" sz="2800" dirty="0" smtClean="0"/>
              <a:t>space. This </a:t>
            </a:r>
            <a:r>
              <a:rPr lang="en-NZ" sz="2800" dirty="0"/>
              <a:t>is the upper limit of our atmosphere.</a:t>
            </a:r>
          </a:p>
          <a:p>
            <a:endParaRPr lang="en-NZ" sz="2800" dirty="0"/>
          </a:p>
        </p:txBody>
      </p:sp>
    </p:spTree>
    <p:extLst>
      <p:ext uri="{BB962C8B-B14F-4D97-AF65-F5344CB8AC3E}">
        <p14:creationId xmlns:p14="http://schemas.microsoft.com/office/powerpoint/2010/main" val="628633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09040"/>
            <a:ext cx="8964488" cy="307777"/>
          </a:xfrm>
          <a:prstGeom prst="rect">
            <a:avLst/>
          </a:prstGeom>
        </p:spPr>
        <p:txBody>
          <a:bodyPr wrap="square">
            <a:spAutoFit/>
          </a:bodyPr>
          <a:lstStyle/>
          <a:p>
            <a:r>
              <a:rPr lang="en-NZ" sz="1400" dirty="0"/>
              <a:t>http://4.bp.blogspot.com/_mwkCRBDYX8c/TLl2kjq2A8I/AAAAAAAAAMU/s4YyDinhOug/s640/FIG01_019.JPG</a:t>
            </a:r>
          </a:p>
        </p:txBody>
      </p:sp>
      <p:pic>
        <p:nvPicPr>
          <p:cNvPr id="3074" name="Picture 2" descr="http://4.bp.blogspot.com/_mwkCRBDYX8c/TLl2kjq2A8I/AAAAAAAAAMU/s4YyDinhOug/s640/FIG01_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00" y="24284"/>
            <a:ext cx="8353876" cy="626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3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38280"/>
            <a:ext cx="8136904" cy="369332"/>
          </a:xfrm>
          <a:prstGeom prst="rect">
            <a:avLst/>
          </a:prstGeom>
        </p:spPr>
        <p:txBody>
          <a:bodyPr wrap="square">
            <a:spAutoFit/>
          </a:bodyPr>
          <a:lstStyle/>
          <a:p>
            <a:r>
              <a:rPr lang="en-NZ" dirty="0">
                <a:hlinkClick r:id="rId2"/>
              </a:rPr>
              <a:t>http://www.windows2universe.org/earth/Atmosphere/troposphere.html</a:t>
            </a:r>
            <a:endParaRPr lang="en-NZ" dirty="0"/>
          </a:p>
        </p:txBody>
      </p:sp>
      <p:pic>
        <p:nvPicPr>
          <p:cNvPr id="3" name="Picture 2" descr="http://www.windows2universe.org/earth/Atmosphere/images/troposphere_diagram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5127"/>
            <a:ext cx="4392488" cy="5856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1872" y="621303"/>
            <a:ext cx="4248472" cy="6001643"/>
          </a:xfrm>
          <a:prstGeom prst="rect">
            <a:avLst/>
          </a:prstGeom>
          <a:noFill/>
        </p:spPr>
        <p:txBody>
          <a:bodyPr wrap="square" rtlCol="0">
            <a:spAutoFit/>
          </a:bodyPr>
          <a:lstStyle/>
          <a:p>
            <a:r>
              <a:rPr lang="en-NZ" sz="2400" b="1" dirty="0" smtClean="0"/>
              <a:t>The troposphere:</a:t>
            </a:r>
          </a:p>
          <a:p>
            <a:endParaRPr lang="en-NZ" sz="2400" b="1" dirty="0"/>
          </a:p>
          <a:p>
            <a:pPr marL="342900" indent="-342900">
              <a:buFont typeface="Arial" pitchFamily="34" charset="0"/>
              <a:buChar char="•"/>
            </a:pPr>
            <a:r>
              <a:rPr lang="en-NZ" sz="2400" dirty="0" smtClean="0"/>
              <a:t>This is the lowest layer.</a:t>
            </a:r>
          </a:p>
          <a:p>
            <a:pPr marL="342900" indent="-342900">
              <a:buFont typeface="Arial" pitchFamily="34" charset="0"/>
              <a:buChar char="•"/>
            </a:pPr>
            <a:endParaRPr lang="en-NZ" sz="2400" dirty="0"/>
          </a:p>
          <a:p>
            <a:pPr marL="342900" indent="-342900">
              <a:buFont typeface="Arial" pitchFamily="34" charset="0"/>
              <a:buChar char="•"/>
            </a:pPr>
            <a:r>
              <a:rPr lang="en-NZ" sz="2400" dirty="0" smtClean="0"/>
              <a:t>The height of the troposphere depends on latitude, season and whether it is day or night.</a:t>
            </a:r>
          </a:p>
          <a:p>
            <a:pPr marL="342900" indent="-342900">
              <a:buFont typeface="Arial" pitchFamily="34" charset="0"/>
              <a:buChar char="•"/>
            </a:pPr>
            <a:endParaRPr lang="en-NZ" sz="2400" dirty="0"/>
          </a:p>
          <a:p>
            <a:pPr marL="342900" indent="-342900">
              <a:buFont typeface="Arial" pitchFamily="34" charset="0"/>
              <a:buChar char="•"/>
            </a:pPr>
            <a:r>
              <a:rPr lang="en-NZ" sz="2400" dirty="0"/>
              <a:t>Contains 75-80% of all the </a:t>
            </a:r>
            <a:r>
              <a:rPr lang="en-NZ" sz="2400" dirty="0" smtClean="0"/>
              <a:t>air. The air gets thinner and less dense with altitude</a:t>
            </a:r>
            <a:br>
              <a:rPr lang="en-NZ" sz="2400" dirty="0" smtClean="0"/>
            </a:br>
            <a:endParaRPr lang="en-NZ" sz="2400" dirty="0" smtClean="0"/>
          </a:p>
          <a:p>
            <a:pPr marL="342900" indent="-342900">
              <a:buFont typeface="Arial" pitchFamily="34" charset="0"/>
              <a:buChar char="•"/>
            </a:pPr>
            <a:endParaRPr lang="en-NZ" sz="2400" dirty="0" smtClean="0"/>
          </a:p>
          <a:p>
            <a:pPr marL="342900" indent="-342900">
              <a:buFont typeface="Arial" pitchFamily="34" charset="0"/>
              <a:buChar char="•"/>
            </a:pPr>
            <a:endParaRPr lang="en-NZ" sz="2400" dirty="0"/>
          </a:p>
        </p:txBody>
      </p:sp>
    </p:spTree>
    <p:extLst>
      <p:ext uri="{BB962C8B-B14F-4D97-AF65-F5344CB8AC3E}">
        <p14:creationId xmlns:p14="http://schemas.microsoft.com/office/powerpoint/2010/main" val="129265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2971" y="6421978"/>
            <a:ext cx="4294061" cy="369332"/>
          </a:xfrm>
          <a:prstGeom prst="rect">
            <a:avLst/>
          </a:prstGeom>
        </p:spPr>
        <p:txBody>
          <a:bodyPr wrap="none">
            <a:spAutoFit/>
          </a:bodyPr>
          <a:lstStyle/>
          <a:p>
            <a:r>
              <a:rPr lang="en-NZ" dirty="0" smtClean="0">
                <a:hlinkClick r:id="rId2"/>
              </a:rPr>
              <a:t>http://www.ucar.edu/learn/1_1_1.htm</a:t>
            </a:r>
            <a:endParaRPr lang="en-NZ" dirty="0"/>
          </a:p>
        </p:txBody>
      </p:sp>
      <p:pic>
        <p:nvPicPr>
          <p:cNvPr id="6146" name="Picture 2" descr="http://www.ucar.edu/learn/images/tropst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4238"/>
            <a:ext cx="4625803" cy="61677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5315" y="360512"/>
            <a:ext cx="4159173" cy="5909310"/>
          </a:xfrm>
          <a:prstGeom prst="rect">
            <a:avLst/>
          </a:prstGeom>
          <a:noFill/>
        </p:spPr>
        <p:txBody>
          <a:bodyPr wrap="square" rtlCol="0">
            <a:spAutoFit/>
          </a:bodyPr>
          <a:lstStyle/>
          <a:p>
            <a:pPr marL="342900" indent="-342900">
              <a:buFont typeface="Arial" pitchFamily="34" charset="0"/>
              <a:buChar char="•"/>
            </a:pPr>
            <a:r>
              <a:rPr lang="en-NZ" sz="2400" dirty="0" smtClean="0"/>
              <a:t>Contains </a:t>
            </a:r>
            <a:r>
              <a:rPr lang="en-NZ" sz="2400" dirty="0"/>
              <a:t>the </a:t>
            </a:r>
            <a:r>
              <a:rPr lang="en-NZ" sz="2400" dirty="0" smtClean="0"/>
              <a:t>weather</a:t>
            </a:r>
            <a:endParaRPr lang="en-NZ" sz="2400" dirty="0"/>
          </a:p>
          <a:p>
            <a:pPr marL="342900" indent="-342900">
              <a:buFont typeface="Arial" pitchFamily="34" charset="0"/>
              <a:buChar char="•"/>
            </a:pPr>
            <a:r>
              <a:rPr lang="en-NZ" sz="2400" dirty="0"/>
              <a:t>Temperature cools with increasing altitude</a:t>
            </a:r>
          </a:p>
          <a:p>
            <a:pPr marL="342900" indent="-342900">
              <a:buFont typeface="Arial" pitchFamily="34" charset="0"/>
              <a:buChar char="•"/>
            </a:pPr>
            <a:r>
              <a:rPr lang="en-NZ" sz="2400" dirty="0"/>
              <a:t>Air pressure and density decrease with altitude</a:t>
            </a:r>
          </a:p>
          <a:p>
            <a:pPr marL="342900" indent="-342900">
              <a:buFont typeface="Arial" pitchFamily="34" charset="0"/>
              <a:buChar char="•"/>
            </a:pPr>
            <a:r>
              <a:rPr lang="en-NZ" sz="2400" dirty="0"/>
              <a:t>Has most water vapour and dust – so clouds</a:t>
            </a:r>
          </a:p>
          <a:p>
            <a:pPr marL="342900" indent="-342900">
              <a:buFont typeface="Arial" pitchFamily="34" charset="0"/>
              <a:buChar char="•"/>
            </a:pPr>
            <a:r>
              <a:rPr lang="en-NZ" sz="2400" dirty="0"/>
              <a:t>Wind speed increases with altitude</a:t>
            </a:r>
          </a:p>
          <a:p>
            <a:pPr marL="342900" indent="-342900">
              <a:buFont typeface="Arial" pitchFamily="34" charset="0"/>
              <a:buChar char="•"/>
            </a:pPr>
            <a:r>
              <a:rPr lang="en-NZ" sz="2400" dirty="0"/>
              <a:t>Heat comes from surface of Earth. Convection, updrafts, downdrafts mix air</a:t>
            </a:r>
          </a:p>
          <a:p>
            <a:pPr marL="342900" indent="-342900">
              <a:buFont typeface="Arial" pitchFamily="34" charset="0"/>
              <a:buChar char="•"/>
            </a:pPr>
            <a:r>
              <a:rPr lang="en-NZ" sz="2400" dirty="0"/>
              <a:t>Jet stream just below </a:t>
            </a:r>
            <a:r>
              <a:rPr lang="en-NZ" sz="2400" dirty="0" err="1"/>
              <a:t>tropopause</a:t>
            </a:r>
            <a:endParaRPr lang="en-NZ" sz="2400" dirty="0"/>
          </a:p>
          <a:p>
            <a:endParaRPr lang="en-NZ" dirty="0"/>
          </a:p>
        </p:txBody>
      </p:sp>
    </p:spTree>
    <p:extLst>
      <p:ext uri="{BB962C8B-B14F-4D97-AF65-F5344CB8AC3E}">
        <p14:creationId xmlns:p14="http://schemas.microsoft.com/office/powerpoint/2010/main" val="376187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443</TotalTime>
  <Words>391</Words>
  <Application>Microsoft Office PowerPoint</Application>
  <PresentationFormat>On-screen Show (4:3)</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The Atmosphere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dc:title>
  <dc:creator>JennyP</dc:creator>
  <cp:lastModifiedBy>JennyP</cp:lastModifiedBy>
  <cp:revision>36</cp:revision>
  <dcterms:created xsi:type="dcterms:W3CDTF">2013-05-19T10:44:29Z</dcterms:created>
  <dcterms:modified xsi:type="dcterms:W3CDTF">2013-06-27T09:32:36Z</dcterms:modified>
</cp:coreProperties>
</file>