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2" r:id="rId5"/>
    <p:sldId id="260" r:id="rId6"/>
    <p:sldId id="258" r:id="rId7"/>
    <p:sldId id="261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BD7B-ED4E-4E12-8F86-6F6A7E435D8B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CCF982B-237F-449B-B260-8987135FF1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579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BD7B-ED4E-4E12-8F86-6F6A7E435D8B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982B-237F-449B-B260-8987135FF1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873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BD7B-ED4E-4E12-8F86-6F6A7E435D8B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982B-237F-449B-B260-8987135FF1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520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BD7B-ED4E-4E12-8F86-6F6A7E435D8B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982B-237F-449B-B260-8987135FF1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682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C2EBD7B-ED4E-4E12-8F86-6F6A7E435D8B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CCF982B-237F-449B-B260-8987135FF1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667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BD7B-ED4E-4E12-8F86-6F6A7E435D8B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982B-237F-449B-B260-8987135FF1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536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BD7B-ED4E-4E12-8F86-6F6A7E435D8B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982B-237F-449B-B260-8987135FF1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934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BD7B-ED4E-4E12-8F86-6F6A7E435D8B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982B-237F-449B-B260-8987135FF1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642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BD7B-ED4E-4E12-8F86-6F6A7E435D8B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982B-237F-449B-B260-8987135FF1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157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BD7B-ED4E-4E12-8F86-6F6A7E435D8B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982B-237F-449B-B260-8987135FF1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740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BD7B-ED4E-4E12-8F86-6F6A7E435D8B}" type="datetimeFigureOut">
              <a:rPr lang="en-AU" smtClean="0"/>
              <a:t>29/08/2018</a:t>
            </a:fld>
            <a:endParaRPr lang="en-A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982B-237F-449B-B260-8987135FF1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187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C2EBD7B-ED4E-4E12-8F86-6F6A7E435D8B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CCF982B-237F-449B-B260-8987135FF1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18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hytoplankton_-_the_foundation_of_the_oceanic_food_chain.jp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openclipart.org/detail/208778/Alpine-Landscape-Rock-Rubble-01a-Al1-by-glitch" TargetMode="External"/><Relationship Id="rId3" Type="http://schemas.openxmlformats.org/officeDocument/2006/relationships/hyperlink" Target="https://dailydesignidea.wordpress.com/tag/new-york-city/" TargetMode="External"/><Relationship Id="rId7" Type="http://schemas.openxmlformats.org/officeDocument/2006/relationships/hyperlink" Target="http://spencer.gear.dyndns.org/category/counselling/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flickr.com/photos/gemmerich/7445337412" TargetMode="External"/><Relationship Id="rId5" Type="http://schemas.microsoft.com/office/2007/relationships/hdphoto" Target="../media/hdphoto3.wdp"/><Relationship Id="rId15" Type="http://schemas.openxmlformats.org/officeDocument/2006/relationships/hyperlink" Target="https://openclipart.org/detail/214619/ivy" TargetMode="External"/><Relationship Id="rId10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openxmlformats.org/officeDocument/2006/relationships/hyperlink" Target="http://www.textingmypancreas.com/2011/12/not-so-different.html" TargetMode="Externa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commons.wikimedia.org/wiki/File:Oceanic_Food_Web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www.vexels.com/vectors/preview/77934/volcano-eruption-drawing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Cow_cartoon_04.svg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hyperlink" Target="http://three-ninjas.co.uk/category/trave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corner.com/APbiology/cellular/notes_photosynthesis1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acific_ocean_5.jpg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acific_ocean_5.jp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210091-BCCC-4FC9-B1B1-EC1355C74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622" y="1977224"/>
            <a:ext cx="7891272" cy="1069848"/>
          </a:xfrm>
        </p:spPr>
        <p:txBody>
          <a:bodyPr>
            <a:normAutofit lnSpcReduction="10000"/>
          </a:bodyPr>
          <a:lstStyle/>
          <a:p>
            <a:r>
              <a:rPr lang="en-AU" sz="8000" dirty="0"/>
              <a:t>Carbon Cycle</a:t>
            </a:r>
          </a:p>
        </p:txBody>
      </p:sp>
    </p:spTree>
    <p:extLst>
      <p:ext uri="{BB962C8B-B14F-4D97-AF65-F5344CB8AC3E}">
        <p14:creationId xmlns:p14="http://schemas.microsoft.com/office/powerpoint/2010/main" val="354999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F7A1-E9A6-43F3-BE62-30E9CE21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35" y="166579"/>
            <a:ext cx="10058400" cy="1609344"/>
          </a:xfrm>
        </p:spPr>
        <p:txBody>
          <a:bodyPr/>
          <a:lstStyle/>
          <a:p>
            <a:r>
              <a:rPr lang="en-AU" dirty="0"/>
              <a:t>Carbon Pumps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09FD8-8A75-4C75-A251-9213AC1E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09" y="1775923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/>
              <a:t>Biological</a:t>
            </a:r>
          </a:p>
          <a:p>
            <a:r>
              <a:rPr lang="en-AU" dirty="0"/>
              <a:t>Bigger role in making a carbon sink</a:t>
            </a:r>
          </a:p>
          <a:p>
            <a:r>
              <a:rPr lang="en-AU" dirty="0"/>
              <a:t>Marine organisms change carbon dioxide in to other carbon compounds</a:t>
            </a:r>
          </a:p>
          <a:p>
            <a:r>
              <a:rPr lang="en-AU" dirty="0"/>
              <a:t>Photosynthesis</a:t>
            </a:r>
          </a:p>
          <a:p>
            <a:r>
              <a:rPr lang="en-AU" dirty="0"/>
              <a:t>Moves different parts of the ocean- or buried in seafloor</a:t>
            </a:r>
          </a:p>
          <a:p>
            <a:r>
              <a:rPr lang="en-AU" dirty="0"/>
              <a:t>Plankton</a:t>
            </a:r>
          </a:p>
          <a:p>
            <a:pPr lvl="1"/>
            <a:r>
              <a:rPr lang="en-AU" dirty="0"/>
              <a:t>Eaten-</a:t>
            </a:r>
            <a:r>
              <a:rPr lang="en-AU" dirty="0" err="1"/>
              <a:t>foodweb</a:t>
            </a:r>
            <a:endParaRPr lang="en-AU" dirty="0"/>
          </a:p>
          <a:p>
            <a:pPr lvl="1"/>
            <a:r>
              <a:rPr lang="en-AU" dirty="0"/>
              <a:t>Die and decompose-back to co2</a:t>
            </a:r>
          </a:p>
          <a:p>
            <a:pPr lvl="1"/>
            <a:r>
              <a:rPr lang="en-AU" dirty="0"/>
              <a:t>Die and sink-stored for thousands of years-move in currents</a:t>
            </a:r>
          </a:p>
          <a:p>
            <a:pPr lvl="1"/>
            <a:r>
              <a:rPr lang="en-AU" dirty="0"/>
              <a:t>Die and shells form part of ocean floor-limestone</a:t>
            </a:r>
          </a:p>
          <a:p>
            <a:pPr lvl="1"/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5108BD-22BF-4CAC-B0FE-BDD37145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62122" y="3889304"/>
            <a:ext cx="3579279" cy="29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98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o pump">
            <a:extLst>
              <a:ext uri="{FF2B5EF4-FFF2-40B4-BE49-F238E27FC236}">
                <a16:creationId xmlns:a16="http://schemas.microsoft.com/office/drawing/2014/main" id="{4B8581A1-89BA-4BB1-8BE9-F595D1CF291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" t="3322" r="30304" b="13062"/>
          <a:stretch/>
        </p:blipFill>
        <p:spPr bwMode="auto">
          <a:xfrm>
            <a:off x="1855304" y="145774"/>
            <a:ext cx="7129670" cy="6712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968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43CCDFD-D9B6-4731-80A0-1E47180E5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93009" y="5012807"/>
            <a:ext cx="6400561" cy="2133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8B05A6-1C46-4D0E-A334-1B6291A2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is carbon?....EVERYWHERE</a:t>
            </a:r>
          </a:p>
        </p:txBody>
      </p:sp>
      <p:pic>
        <p:nvPicPr>
          <p:cNvPr id="4" name="Content Placeholder 3" descr="C:\Users\cristinaa\AppData\Local\Microsoft\Windows\Temporary Internet Files\Content.IE5\U2VNMTHD\hqdefault[1].jpg">
            <a:extLst>
              <a:ext uri="{FF2B5EF4-FFF2-40B4-BE49-F238E27FC236}">
                <a16:creationId xmlns:a16="http://schemas.microsoft.com/office/drawing/2014/main" id="{2A639694-D0A2-4E25-BA04-521DC4405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9" b="97500" l="1375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1" t="7613"/>
          <a:stretch/>
        </p:blipFill>
        <p:spPr bwMode="auto">
          <a:xfrm flipH="1">
            <a:off x="0" y="3861883"/>
            <a:ext cx="3055465" cy="316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ristinaa\AppData\Local\Microsoft\Windows\Temporary Internet Files\Content.IE5\U2VNMTHD\hqdefault[1].jpg">
            <a:extLst>
              <a:ext uri="{FF2B5EF4-FFF2-40B4-BE49-F238E27FC236}">
                <a16:creationId xmlns:a16="http://schemas.microsoft.com/office/drawing/2014/main" id="{96384CEE-5E7C-42E1-AF92-87172F3C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9" b="97500" l="1375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1" t="7613"/>
          <a:stretch/>
        </p:blipFill>
        <p:spPr bwMode="auto">
          <a:xfrm flipH="1">
            <a:off x="0" y="3525786"/>
            <a:ext cx="4170446" cy="35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58EE6F0-D9DC-4C59-A59D-A5778CFF1972}"/>
              </a:ext>
            </a:extLst>
          </p:cNvPr>
          <p:cNvSpPr/>
          <p:nvPr/>
        </p:nvSpPr>
        <p:spPr>
          <a:xfrm>
            <a:off x="-884536" y="4058140"/>
            <a:ext cx="4824536" cy="4248472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effectLst>
            <a:glow rad="673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69D98E-F508-4FBE-B4A8-8305077FA7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69728" y="1761396"/>
            <a:ext cx="1803776" cy="1596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C5A43C-AFFC-40D4-832E-75C0D65384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9611546" y="3214090"/>
            <a:ext cx="2421451" cy="24214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E86A28-F986-48E1-9D1B-0500C79E33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4839160">
            <a:off x="10180631" y="2171809"/>
            <a:ext cx="1205439" cy="1607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5E47BE-5697-499A-BCDF-33A09A70F9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606245" y="5412340"/>
            <a:ext cx="3276831" cy="16179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D8FAAC-9AF8-46B7-A656-97E668B4F4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 rot="3699746">
            <a:off x="3856753" y="-53469"/>
            <a:ext cx="4932760" cy="527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9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275D49D-BE67-413D-8E33-564D36DA6C62}"/>
              </a:ext>
            </a:extLst>
          </p:cNvPr>
          <p:cNvGrpSpPr/>
          <p:nvPr/>
        </p:nvGrpSpPr>
        <p:grpSpPr>
          <a:xfrm>
            <a:off x="990609" y="63450"/>
            <a:ext cx="9925045" cy="6731100"/>
            <a:chOff x="911096" y="-98387"/>
            <a:chExt cx="9925045" cy="67311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9FFA65-F590-411D-BAA4-8C0EDEAC5957}"/>
                </a:ext>
              </a:extLst>
            </p:cNvPr>
            <p:cNvSpPr txBox="1"/>
            <p:nvPr/>
          </p:nvSpPr>
          <p:spPr>
            <a:xfrm>
              <a:off x="3658058" y="3605861"/>
              <a:ext cx="172821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>
                  <a:hlinkClick r:id="rId2" tooltip="https://commons.wikimedia.org/wiki/File:Oceanic_Food_Web.jpg"/>
                </a:rPr>
                <a:t>This Photo</a:t>
              </a:r>
              <a:r>
                <a:rPr lang="en-AU" sz="900"/>
                <a:t> by Unknown Author is licensed under </a:t>
              </a:r>
              <a:r>
                <a:rPr lang="en-AU" sz="900">
                  <a:hlinkClick r:id="rId3" tooltip="https://creativecommons.org/licenses/by-sa/3.0/"/>
                </a:rPr>
                <a:t>CC BY-SA</a:t>
              </a:r>
              <a:endParaRPr lang="en-AU" sz="90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3E1EFF-AB44-4D7F-9801-B8CCC8714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79" t="21281" r="19521" b="12564"/>
            <a:stretch>
              <a:fillRect/>
            </a:stretch>
          </p:blipFill>
          <p:spPr bwMode="auto">
            <a:xfrm>
              <a:off x="911096" y="-98387"/>
              <a:ext cx="9925045" cy="673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1AB0D3-BE6A-49A3-9410-F901F286099F}"/>
                </a:ext>
              </a:extLst>
            </p:cNvPr>
            <p:cNvSpPr/>
            <p:nvPr/>
          </p:nvSpPr>
          <p:spPr>
            <a:xfrm>
              <a:off x="5247085" y="979733"/>
              <a:ext cx="1253065" cy="39756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F19DAE-EA7B-429B-A821-BDADC21772D9}"/>
                </a:ext>
              </a:extLst>
            </p:cNvPr>
            <p:cNvSpPr/>
            <p:nvPr/>
          </p:nvSpPr>
          <p:spPr>
            <a:xfrm>
              <a:off x="4772993" y="1949263"/>
              <a:ext cx="1253065" cy="39756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911482-A8E6-4949-AE1F-D7CE96FC1814}"/>
                </a:ext>
              </a:extLst>
            </p:cNvPr>
            <p:cNvSpPr/>
            <p:nvPr/>
          </p:nvSpPr>
          <p:spPr>
            <a:xfrm>
              <a:off x="6184810" y="2191512"/>
              <a:ext cx="1474947" cy="4854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25701D-99E5-4A70-B6AB-2E0376ED766E}"/>
                </a:ext>
              </a:extLst>
            </p:cNvPr>
            <p:cNvSpPr/>
            <p:nvPr/>
          </p:nvSpPr>
          <p:spPr>
            <a:xfrm>
              <a:off x="3658058" y="2434253"/>
              <a:ext cx="1253065" cy="39756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911C96-54FB-4CE6-BB79-4EAC80E5BFB8}"/>
                </a:ext>
              </a:extLst>
            </p:cNvPr>
            <p:cNvSpPr/>
            <p:nvPr/>
          </p:nvSpPr>
          <p:spPr>
            <a:xfrm>
              <a:off x="2571059" y="2478212"/>
              <a:ext cx="1007623" cy="39756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565E163-DD9A-4A2E-8008-87479EE77CC6}"/>
                </a:ext>
              </a:extLst>
            </p:cNvPr>
            <p:cNvSpPr/>
            <p:nvPr/>
          </p:nvSpPr>
          <p:spPr>
            <a:xfrm>
              <a:off x="1355859" y="1789043"/>
              <a:ext cx="1474947" cy="53518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56D8B04-0181-47C6-9816-DB2E7BF8C189}"/>
                </a:ext>
              </a:extLst>
            </p:cNvPr>
            <p:cNvSpPr/>
            <p:nvPr/>
          </p:nvSpPr>
          <p:spPr>
            <a:xfrm>
              <a:off x="8510475" y="2141805"/>
              <a:ext cx="1680447" cy="53519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43BBD3-D4D8-483B-9551-09461619AB1F}"/>
                </a:ext>
              </a:extLst>
            </p:cNvPr>
            <p:cNvSpPr/>
            <p:nvPr/>
          </p:nvSpPr>
          <p:spPr>
            <a:xfrm>
              <a:off x="2103735" y="3656001"/>
              <a:ext cx="1474947" cy="53518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36F999C-5FE8-4AE3-8971-4D50F897FA7D}"/>
                </a:ext>
              </a:extLst>
            </p:cNvPr>
            <p:cNvSpPr/>
            <p:nvPr/>
          </p:nvSpPr>
          <p:spPr>
            <a:xfrm>
              <a:off x="3658058" y="3651854"/>
              <a:ext cx="1007623" cy="35118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4FFC7D7-76F8-49AE-9BC4-C358D6268A1B}"/>
                </a:ext>
              </a:extLst>
            </p:cNvPr>
            <p:cNvSpPr/>
            <p:nvPr/>
          </p:nvSpPr>
          <p:spPr>
            <a:xfrm>
              <a:off x="9219097" y="4434046"/>
              <a:ext cx="1253065" cy="39756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723BE49-33D6-439A-8B44-C56B3C4F0173}"/>
                </a:ext>
              </a:extLst>
            </p:cNvPr>
            <p:cNvSpPr/>
            <p:nvPr/>
          </p:nvSpPr>
          <p:spPr>
            <a:xfrm>
              <a:off x="9219096" y="5553855"/>
              <a:ext cx="1253065" cy="39756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BED4AF7-D480-42F4-A602-CE10E2D800BF}"/>
                </a:ext>
              </a:extLst>
            </p:cNvPr>
            <p:cNvSpPr/>
            <p:nvPr/>
          </p:nvSpPr>
          <p:spPr>
            <a:xfrm>
              <a:off x="9147498" y="4944444"/>
              <a:ext cx="1467493" cy="53519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C3032C-DEBB-4A57-BCBE-7315527D2FF2}"/>
                </a:ext>
              </a:extLst>
            </p:cNvPr>
            <p:cNvSpPr/>
            <p:nvPr/>
          </p:nvSpPr>
          <p:spPr>
            <a:xfrm>
              <a:off x="6235866" y="4676849"/>
              <a:ext cx="1672903" cy="53519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FBD08D-3A07-427F-AD61-8B6CB17B850A}"/>
                </a:ext>
              </a:extLst>
            </p:cNvPr>
            <p:cNvSpPr/>
            <p:nvPr/>
          </p:nvSpPr>
          <p:spPr>
            <a:xfrm>
              <a:off x="6630366" y="5485930"/>
              <a:ext cx="1672903" cy="53519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0A24666-D810-4DB7-B259-9B221EEDE996}"/>
                </a:ext>
              </a:extLst>
            </p:cNvPr>
            <p:cNvSpPr/>
            <p:nvPr/>
          </p:nvSpPr>
          <p:spPr>
            <a:xfrm>
              <a:off x="3936541" y="5553855"/>
              <a:ext cx="1672903" cy="53519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1AD83CC-488F-44D8-967E-3B5B9D893B61}"/>
                </a:ext>
              </a:extLst>
            </p:cNvPr>
            <p:cNvSpPr/>
            <p:nvPr/>
          </p:nvSpPr>
          <p:spPr>
            <a:xfrm>
              <a:off x="1143503" y="4428614"/>
              <a:ext cx="1474947" cy="39756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FB0BD8B-7721-4D2B-A0C6-203B16D3C9BC}"/>
                </a:ext>
              </a:extLst>
            </p:cNvPr>
            <p:cNvSpPr/>
            <p:nvPr/>
          </p:nvSpPr>
          <p:spPr>
            <a:xfrm>
              <a:off x="4177376" y="4428614"/>
              <a:ext cx="1467493" cy="53519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D99E4-9374-4C8C-AA58-22A5C264EC61}"/>
                </a:ext>
              </a:extLst>
            </p:cNvPr>
            <p:cNvSpPr/>
            <p:nvPr/>
          </p:nvSpPr>
          <p:spPr>
            <a:xfrm>
              <a:off x="1719840" y="5230145"/>
              <a:ext cx="1640120" cy="53519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96984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E7AED-32D7-4F39-AE41-B7F5CED8B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7" y="140076"/>
            <a:ext cx="10058400" cy="1609344"/>
          </a:xfrm>
        </p:spPr>
        <p:txBody>
          <a:bodyPr/>
          <a:lstStyle/>
          <a:p>
            <a:r>
              <a:rPr lang="en-AU" dirty="0"/>
              <a:t>Stores and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F5674-FE2D-4F6B-8707-3871EFA61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1749420"/>
            <a:ext cx="10452387" cy="44227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sz="4400" b="1" dirty="0"/>
              <a:t>Stores or ‘sinks’ are where carbon is stored for a certain period of time (mins-millions of years)</a:t>
            </a:r>
          </a:p>
          <a:p>
            <a:r>
              <a:rPr lang="en-AU" sz="2800" dirty="0"/>
              <a:t>Atmosphere</a:t>
            </a:r>
          </a:p>
          <a:p>
            <a:r>
              <a:rPr lang="en-AU" sz="2800" dirty="0"/>
              <a:t>Vegetation</a:t>
            </a:r>
          </a:p>
          <a:p>
            <a:r>
              <a:rPr lang="en-AU" sz="2800" dirty="0"/>
              <a:t>Soil</a:t>
            </a:r>
          </a:p>
          <a:p>
            <a:r>
              <a:rPr lang="en-AU" sz="2800" dirty="0"/>
              <a:t>coal/oil/gas</a:t>
            </a:r>
          </a:p>
          <a:p>
            <a:r>
              <a:rPr lang="en-AU" sz="2800" dirty="0"/>
              <a:t>Rocks</a:t>
            </a:r>
          </a:p>
          <a:p>
            <a:r>
              <a:rPr lang="en-AU" sz="2800" dirty="0"/>
              <a:t>Oceans surface</a:t>
            </a:r>
          </a:p>
          <a:p>
            <a:r>
              <a:rPr lang="en-AU" sz="2800" dirty="0"/>
              <a:t>Deep </a:t>
            </a:r>
            <a:r>
              <a:rPr lang="en-AU" sz="2800" dirty="0" err="1"/>
              <a:t>oceas</a:t>
            </a:r>
            <a:endParaRPr lang="en-AU" sz="2800" dirty="0"/>
          </a:p>
          <a:p>
            <a:pPr marL="0" indent="0">
              <a:buNone/>
            </a:pPr>
            <a:endParaRPr lang="en-AU" sz="2800" dirty="0"/>
          </a:p>
          <a:p>
            <a:endParaRPr lang="en-AU" sz="2800" dirty="0"/>
          </a:p>
          <a:p>
            <a:pPr marL="0" indent="0">
              <a:buNone/>
            </a:pPr>
            <a:r>
              <a:rPr lang="en-AU" sz="3800" b="1" dirty="0"/>
              <a:t>Processes- when it moves from one place in the cycle to another</a:t>
            </a:r>
          </a:p>
        </p:txBody>
      </p:sp>
    </p:spTree>
    <p:extLst>
      <p:ext uri="{BB962C8B-B14F-4D97-AF65-F5344CB8AC3E}">
        <p14:creationId xmlns:p14="http://schemas.microsoft.com/office/powerpoint/2010/main" val="170079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E1A28-09A9-497B-BE69-E1CCFF3E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1A0B59-77FB-4AF5-8D92-B21AAA70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017" y="6373368"/>
            <a:ext cx="8358544" cy="317975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https://www.sciencelearn.org.nz/resources/1569-carbon-cycle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CCC4CA-BD18-4446-83BE-F850877C7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9" t="21281" r="19521" b="12564"/>
          <a:stretch>
            <a:fillRect/>
          </a:stretch>
        </p:blipFill>
        <p:spPr bwMode="auto">
          <a:xfrm>
            <a:off x="1414680" y="126900"/>
            <a:ext cx="899795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12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9B57D-825E-4F23-AE93-14510E4D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65" y="113571"/>
            <a:ext cx="10058400" cy="1609344"/>
          </a:xfrm>
        </p:spPr>
        <p:txBody>
          <a:bodyPr/>
          <a:lstStyle/>
          <a:p>
            <a:r>
              <a:rPr lang="en-AU" dirty="0"/>
              <a:t>Carbon into the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9F7E-EA7A-4B80-98EE-798860EC8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45" y="1722915"/>
            <a:ext cx="10857109" cy="46230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Plant and animal respiration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Fuel burning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Volcanoes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Methane gas (Cows/permafrost)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Decay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Oceans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EF539-74C1-4983-BF77-233C28937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03097" y="3794873"/>
            <a:ext cx="3829878" cy="2949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7606A1-9128-4C67-A1E8-10E0DBC43F00}"/>
              </a:ext>
            </a:extLst>
          </p:cNvPr>
          <p:cNvSpPr txBox="1"/>
          <p:nvPr/>
        </p:nvSpPr>
        <p:spPr>
          <a:xfrm>
            <a:off x="8203097" y="7004888"/>
            <a:ext cx="38298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s://www.vexels.com/vectors/preview/77934/volcano-eruption-drawing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/3.0/"/>
              </a:rPr>
              <a:t>CC BY</a:t>
            </a:r>
            <a:endParaRPr lang="en-AU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D76B4-38E2-48D0-BD18-A0466B30D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23792" y="4591779"/>
            <a:ext cx="3048000" cy="2152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19DA68-CEE4-4918-8A42-8CFD36327412}"/>
              </a:ext>
            </a:extLst>
          </p:cNvPr>
          <p:cNvSpPr txBox="1"/>
          <p:nvPr/>
        </p:nvSpPr>
        <p:spPr>
          <a:xfrm>
            <a:off x="4823792" y="689128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6" tooltip="https://commons.wikimedia.org/wiki/File:Cow_cartoon_04.svg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7" tooltip="https://creativecommons.org/licenses/by-sa/3.0/"/>
              </a:rPr>
              <a:t>CC BY-SA</a:t>
            </a:r>
            <a:endParaRPr lang="en-AU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57F6FE-2535-44AD-AC4D-8A143A313A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112210" y="1544137"/>
            <a:ext cx="3810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7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C82A-363E-42FA-ACD4-05CBAFDD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Removal of Carbon from the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BBBE6-8E76-4970-8286-020377E77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78" y="2807208"/>
            <a:ext cx="10058400" cy="4050792"/>
          </a:xfrm>
        </p:spPr>
        <p:txBody>
          <a:bodyPr/>
          <a:lstStyle/>
          <a:p>
            <a:r>
              <a:rPr lang="en-AU" sz="3200" dirty="0"/>
              <a:t>Photosynthesis (plants and phytoplankton)</a:t>
            </a:r>
          </a:p>
          <a:p>
            <a:r>
              <a:rPr lang="en-AU" sz="3200" dirty="0"/>
              <a:t>Absorbed by water (FW and Oceans)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4D9CB-FAEE-4B3E-81E5-912E3C286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28193" y="1776532"/>
            <a:ext cx="3511826" cy="2451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C67577-96DC-4504-BE5D-181FB8AFDFEB}"/>
              </a:ext>
            </a:extLst>
          </p:cNvPr>
          <p:cNvSpPr txBox="1"/>
          <p:nvPr/>
        </p:nvSpPr>
        <p:spPr>
          <a:xfrm>
            <a:off x="7160729" y="5233168"/>
            <a:ext cx="4421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://www.biologycorner.com/APbiology/cellular/notes_photosynthesis1.html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-nc/3.0/"/>
              </a:rPr>
              <a:t>CC BY-NC</a:t>
            </a:r>
            <a:endParaRPr lang="en-AU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E72D1A-EB07-4D73-BA3F-E61E7D6A11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9128" b="36175"/>
          <a:stretch/>
        </p:blipFill>
        <p:spPr>
          <a:xfrm>
            <a:off x="0" y="5040995"/>
            <a:ext cx="12192001" cy="3634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FE2F3F-B9CB-43B8-B860-5FDFCA9DB942}"/>
              </a:ext>
            </a:extLst>
          </p:cNvPr>
          <p:cNvSpPr txBox="1"/>
          <p:nvPr/>
        </p:nvSpPr>
        <p:spPr>
          <a:xfrm>
            <a:off x="0" y="12039106"/>
            <a:ext cx="10284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6" tooltip="http://commons.wikimedia.org/wiki/File:Pacific_ocean_5.jpg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7" tooltip="https://creativecommons.org/licenses/by-sa/3.0/"/>
              </a:rPr>
              <a:t>CC BY-SA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211327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CB45-C1EF-4767-90C3-7F307932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Carbon in the ocean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2F215-E1B3-4C99-958C-0414461D1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Moves in and out daily</a:t>
            </a:r>
          </a:p>
          <a:p>
            <a:r>
              <a:rPr lang="en-AU" dirty="0"/>
              <a:t>Sink</a:t>
            </a:r>
          </a:p>
          <a:p>
            <a:r>
              <a:rPr lang="en-AU" dirty="0"/>
              <a:t>Dissolved from atmosphere in to surface water</a:t>
            </a:r>
          </a:p>
          <a:p>
            <a:r>
              <a:rPr lang="en-AU" dirty="0"/>
              <a:t>60% more than in atmosphere, and increasing (OA)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b="1" dirty="0"/>
              <a:t>Inorganic carbon in the ocean </a:t>
            </a:r>
          </a:p>
          <a:p>
            <a:r>
              <a:rPr lang="en-AU" dirty="0"/>
              <a:t>Aqueous carbon dioxide (including carbonic acid)- 1%</a:t>
            </a:r>
          </a:p>
          <a:p>
            <a:r>
              <a:rPr lang="en-AU" dirty="0"/>
              <a:t>Bicarbonate ions HCO3– 91%</a:t>
            </a:r>
          </a:p>
          <a:p>
            <a:r>
              <a:rPr lang="en-AU" dirty="0"/>
              <a:t>Carbonate ions CO3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33301C-8A5E-467D-9818-86CA831EB0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8118"/>
          <a:stretch/>
        </p:blipFill>
        <p:spPr>
          <a:xfrm>
            <a:off x="7884834" y="0"/>
            <a:ext cx="430716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BD91EC-B00F-4A71-BBD6-EB17C415552B}"/>
              </a:ext>
            </a:extLst>
          </p:cNvPr>
          <p:cNvSpPr txBox="1"/>
          <p:nvPr/>
        </p:nvSpPr>
        <p:spPr>
          <a:xfrm>
            <a:off x="953947" y="6858000"/>
            <a:ext cx="10284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://commons.wikimedia.org/wiki/File:Pacific_ocean_5.jpg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-sa/3.0/"/>
              </a:rPr>
              <a:t>CC BY-SA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401765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F7A1-E9A6-43F3-BE62-30E9CE21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35" y="166579"/>
            <a:ext cx="10058400" cy="1609344"/>
          </a:xfrm>
        </p:spPr>
        <p:txBody>
          <a:bodyPr/>
          <a:lstStyle/>
          <a:p>
            <a:r>
              <a:rPr lang="en-AU" dirty="0"/>
              <a:t>Carbon Pumps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09FD8-8A75-4C75-A251-9213AC1E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07" y="1550636"/>
            <a:ext cx="11413701" cy="4823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b="1" dirty="0"/>
              <a:t>Physical</a:t>
            </a:r>
          </a:p>
          <a:p>
            <a:r>
              <a:rPr lang="en-AU" dirty="0"/>
              <a:t>Carbon dioxide dissolves at the surface, the amount depends on wind and temperature. </a:t>
            </a:r>
          </a:p>
          <a:p>
            <a:r>
              <a:rPr lang="en-AU" dirty="0"/>
              <a:t>The colder the more CO</a:t>
            </a:r>
            <a:r>
              <a:rPr lang="en-AU" baseline="-25000" dirty="0"/>
              <a:t>2</a:t>
            </a:r>
            <a:r>
              <a:rPr lang="en-AU" dirty="0"/>
              <a:t> the water can hold</a:t>
            </a:r>
          </a:p>
          <a:p>
            <a:r>
              <a:rPr lang="en-AU" dirty="0"/>
              <a:t>Can go back and forth due to temperature</a:t>
            </a:r>
          </a:p>
          <a:p>
            <a:r>
              <a:rPr lang="en-AU" dirty="0"/>
              <a:t>Can move into the deep ocean by strong downwelling (trapped)</a:t>
            </a:r>
          </a:p>
          <a:p>
            <a:r>
              <a:rPr lang="en-AU" dirty="0"/>
              <a:t>Move back up by upwelling</a:t>
            </a:r>
          </a:p>
          <a:p>
            <a:pPr marL="0" indent="0">
              <a:buNone/>
            </a:pPr>
            <a:r>
              <a:rPr lang="en-AU" b="1" dirty="0"/>
              <a:t>Equations</a:t>
            </a:r>
          </a:p>
          <a:p>
            <a:pPr marL="0" indent="0">
              <a:buNone/>
            </a:pPr>
            <a:r>
              <a:rPr lang="en-AU" b="1" dirty="0"/>
              <a:t>CO</a:t>
            </a:r>
            <a:r>
              <a:rPr lang="en-AU" b="1" baseline="-25000" dirty="0"/>
              <a:t>2</a:t>
            </a:r>
            <a:r>
              <a:rPr lang="en-AU" b="1" dirty="0"/>
              <a:t> + H</a:t>
            </a:r>
            <a:r>
              <a:rPr lang="en-AU" b="1" baseline="-25000" dirty="0"/>
              <a:t>2</a:t>
            </a:r>
            <a:r>
              <a:rPr lang="en-AU" b="1" dirty="0"/>
              <a:t>O                H</a:t>
            </a:r>
            <a:r>
              <a:rPr lang="en-AU" b="1" baseline="-25000" dirty="0"/>
              <a:t>2</a:t>
            </a:r>
            <a:r>
              <a:rPr lang="en-AU" b="1" dirty="0"/>
              <a:t>CO</a:t>
            </a:r>
            <a:r>
              <a:rPr lang="en-AU" b="1" baseline="-25000" dirty="0"/>
              <a:t>3</a:t>
            </a:r>
          </a:p>
          <a:p>
            <a:pPr marL="0" indent="0">
              <a:buNone/>
            </a:pPr>
            <a:r>
              <a:rPr lang="en-AU" b="1" dirty="0"/>
              <a:t>H</a:t>
            </a:r>
            <a:r>
              <a:rPr lang="en-AU" b="1" baseline="-25000" dirty="0"/>
              <a:t>2</a:t>
            </a:r>
            <a:r>
              <a:rPr lang="en-AU" b="1" dirty="0"/>
              <a:t>CO</a:t>
            </a:r>
            <a:r>
              <a:rPr lang="en-AU" b="1" baseline="-25000" dirty="0"/>
              <a:t>3</a:t>
            </a:r>
            <a:r>
              <a:rPr lang="en-AU" b="1" dirty="0"/>
              <a:t>  + H</a:t>
            </a:r>
            <a:r>
              <a:rPr lang="en-AU" b="1" baseline="-25000" dirty="0"/>
              <a:t>2</a:t>
            </a:r>
            <a:r>
              <a:rPr lang="en-AU" b="1" dirty="0"/>
              <a:t>O          HCO</a:t>
            </a:r>
            <a:r>
              <a:rPr lang="en-AU" b="1" baseline="30000" dirty="0"/>
              <a:t>3-</a:t>
            </a:r>
            <a:r>
              <a:rPr lang="en-AU" b="1" dirty="0"/>
              <a:t>  + H</a:t>
            </a:r>
            <a:r>
              <a:rPr lang="en-AU" b="1" baseline="-25000" dirty="0"/>
              <a:t>3</a:t>
            </a:r>
            <a:r>
              <a:rPr lang="en-AU" b="1" dirty="0"/>
              <a:t>O</a:t>
            </a:r>
            <a:r>
              <a:rPr lang="en-AU" b="1" baseline="30000" dirty="0"/>
              <a:t>+</a:t>
            </a:r>
          </a:p>
          <a:p>
            <a:pPr marL="0" indent="0">
              <a:buNone/>
            </a:pPr>
            <a:r>
              <a:rPr lang="en-AU" b="1" dirty="0"/>
              <a:t>CO</a:t>
            </a:r>
            <a:r>
              <a:rPr lang="en-AU" b="1" baseline="-25000" dirty="0"/>
              <a:t>3</a:t>
            </a:r>
            <a:r>
              <a:rPr lang="en-AU" b="1" dirty="0"/>
              <a:t> </a:t>
            </a:r>
            <a:r>
              <a:rPr lang="en-AU" b="1" baseline="30000" dirty="0"/>
              <a:t>2-</a:t>
            </a:r>
            <a:r>
              <a:rPr lang="en-AU" b="1" dirty="0"/>
              <a:t>  + H</a:t>
            </a:r>
            <a:r>
              <a:rPr lang="en-AU" b="1" baseline="-25000" dirty="0"/>
              <a:t>3</a:t>
            </a:r>
            <a:r>
              <a:rPr lang="en-AU" b="1" dirty="0"/>
              <a:t>O</a:t>
            </a:r>
            <a:r>
              <a:rPr lang="en-AU" b="1" baseline="30000" dirty="0"/>
              <a:t>+</a:t>
            </a:r>
            <a:r>
              <a:rPr lang="en-AU" b="1" dirty="0"/>
              <a:t>          HCO</a:t>
            </a:r>
            <a:r>
              <a:rPr lang="en-AU" b="1" baseline="30000" dirty="0"/>
              <a:t>3-</a:t>
            </a:r>
            <a:r>
              <a:rPr lang="en-AU" b="1" dirty="0"/>
              <a:t>  + H</a:t>
            </a:r>
            <a:r>
              <a:rPr lang="en-AU" b="1" baseline="-25000" dirty="0"/>
              <a:t>2</a:t>
            </a:r>
            <a:r>
              <a:rPr lang="en-AU" b="1" dirty="0"/>
              <a:t>O  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 descr="The rate of transfer of gases across the air-sea interface is controlled by small-scale processes such as turbulence and wave-breaking. The physical or solubility pump then moves CO2 to greater depths when the cold, CO2-rich waters sink. The biological pump transfers CO2 through photosynthesis by phytoplankton; when the phytoplankton die, the carbon they have absorbed sinks with them to the seabed. - Click to return">
            <a:extLst>
              <a:ext uri="{FF2B5EF4-FFF2-40B4-BE49-F238E27FC236}">
                <a16:creationId xmlns:a16="http://schemas.microsoft.com/office/drawing/2014/main" id="{7EB9D8A7-1B75-4E15-9DB3-8D3404112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446" t="26433"/>
          <a:stretch>
            <a:fillRect/>
          </a:stretch>
        </p:blipFill>
        <p:spPr bwMode="auto">
          <a:xfrm>
            <a:off x="7229252" y="3760344"/>
            <a:ext cx="4618192" cy="2897111"/>
          </a:xfrm>
          <a:prstGeom prst="rect">
            <a:avLst/>
          </a:prstGeom>
          <a:noFill/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B51B8C-84E4-4663-9E3C-9EB6036737F1}"/>
              </a:ext>
            </a:extLst>
          </p:cNvPr>
          <p:cNvCxnSpPr/>
          <p:nvPr/>
        </p:nvCxnSpPr>
        <p:spPr>
          <a:xfrm>
            <a:off x="2246243" y="4778205"/>
            <a:ext cx="4903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2BA286-BCDE-4DE1-B041-BF39391B0A4F}"/>
              </a:ext>
            </a:extLst>
          </p:cNvPr>
          <p:cNvCxnSpPr>
            <a:cxnSpLocks/>
          </p:cNvCxnSpPr>
          <p:nvPr/>
        </p:nvCxnSpPr>
        <p:spPr>
          <a:xfrm>
            <a:off x="2325755" y="5208900"/>
            <a:ext cx="4903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C78E6C-6509-4D83-B590-BCDE07D379EC}"/>
              </a:ext>
            </a:extLst>
          </p:cNvPr>
          <p:cNvCxnSpPr>
            <a:cxnSpLocks/>
          </p:cNvCxnSpPr>
          <p:nvPr/>
        </p:nvCxnSpPr>
        <p:spPr>
          <a:xfrm>
            <a:off x="2358888" y="5652847"/>
            <a:ext cx="4903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494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704</TotalTime>
  <Words>349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Rockwell</vt:lpstr>
      <vt:lpstr>Rockwell Condensed</vt:lpstr>
      <vt:lpstr>Wingdings</vt:lpstr>
      <vt:lpstr>Wood Type</vt:lpstr>
      <vt:lpstr>PowerPoint Presentation</vt:lpstr>
      <vt:lpstr>Where is carbon?....EVERYWHERE</vt:lpstr>
      <vt:lpstr>PowerPoint Presentation</vt:lpstr>
      <vt:lpstr>Stores and processes</vt:lpstr>
      <vt:lpstr>PowerPoint Presentation</vt:lpstr>
      <vt:lpstr>Carbon into the atmosphere</vt:lpstr>
      <vt:lpstr>Removal of Carbon from the atmosphere</vt:lpstr>
      <vt:lpstr>Carbon in the ocean</vt:lpstr>
      <vt:lpstr>Carbon Pumps</vt:lpstr>
      <vt:lpstr>Carbon Pumps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Armstrong Hernandez</dc:creator>
  <cp:lastModifiedBy>Cristina Armstrong Hernandez</cp:lastModifiedBy>
  <cp:revision>20</cp:revision>
  <dcterms:created xsi:type="dcterms:W3CDTF">2018-08-27T07:39:50Z</dcterms:created>
  <dcterms:modified xsi:type="dcterms:W3CDTF">2018-08-29T03:09:00Z</dcterms:modified>
</cp:coreProperties>
</file>