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61" r:id="rId6"/>
    <p:sldId id="266" r:id="rId7"/>
    <p:sldId id="268" r:id="rId8"/>
    <p:sldId id="258" r:id="rId9"/>
    <p:sldId id="263" r:id="rId10"/>
    <p:sldId id="259" r:id="rId11"/>
    <p:sldId id="260" r:id="rId12"/>
    <p:sldId id="272" r:id="rId13"/>
    <p:sldId id="262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E5530-838C-4869-B73B-C3844628516B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6775D-62B4-4EC6-9DB1-C76E8CA7D7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646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4866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7011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7337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0149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679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6790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7614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1154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206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0702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1310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5051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136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6775D-62B4-4EC6-9DB1-C76E8CA7D733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1498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F0698-CD09-47BF-AEE2-3554B69BAF3D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68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4E609B-F8F0-44A2-B5EB-0523DD767675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5F9CF6-7EBD-4067-91DB-D127774C179C}" type="slidenum">
              <a:rPr lang="en-NZ" smtClean="0"/>
              <a:t>‹#›</a:t>
            </a:fld>
            <a:endParaRPr lang="en-N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sminfo.prenhall.com/science/geoanimations/animations/26_NinoNina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851648" cy="2291680"/>
          </a:xfrm>
        </p:spPr>
        <p:txBody>
          <a:bodyPr>
            <a:normAutofit/>
          </a:bodyPr>
          <a:lstStyle/>
          <a:p>
            <a:pPr algn="ctr"/>
            <a:r>
              <a:rPr lang="en-NZ" sz="7200" dirty="0"/>
              <a:t>Ocean Systems</a:t>
            </a:r>
            <a:r>
              <a:rPr lang="en-NZ" dirty="0"/>
              <a:t/>
            </a:r>
            <a:br>
              <a:rPr lang="en-NZ" dirty="0"/>
            </a:br>
            <a:r>
              <a:rPr lang="en-NZ" sz="4400" dirty="0"/>
              <a:t>Part </a:t>
            </a:r>
            <a:r>
              <a:rPr lang="en-NZ" sz="4400" dirty="0" smtClean="0"/>
              <a:t>3: El Nino – La Nina</a:t>
            </a:r>
            <a:endParaRPr lang="en-NZ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5085184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i="1" dirty="0">
                <a:solidFill>
                  <a:srgbClr val="FF0000"/>
                </a:solidFill>
              </a:rPr>
              <a:t>Much of the work that follows is straight from (or slightly modified) notes kindly made available by Jenny Pollock </a:t>
            </a:r>
            <a:r>
              <a:rPr lang="en-NZ" i="1" dirty="0" smtClean="0">
                <a:solidFill>
                  <a:srgbClr val="FF0000"/>
                </a:solidFill>
              </a:rPr>
              <a:t>NCG and or </a:t>
            </a:r>
            <a:r>
              <a:rPr lang="en-NZ" i="1" dirty="0" err="1" smtClean="0">
                <a:solidFill>
                  <a:srgbClr val="FF0000"/>
                </a:solidFill>
              </a:rPr>
              <a:t>spk</a:t>
            </a:r>
            <a:r>
              <a:rPr lang="en-NZ" i="1" dirty="0" smtClean="0">
                <a:solidFill>
                  <a:srgbClr val="FF0000"/>
                </a:solidFill>
              </a:rPr>
              <a:t> (?)…. </a:t>
            </a:r>
            <a:r>
              <a:rPr lang="en-NZ" i="1" dirty="0">
                <a:solidFill>
                  <a:srgbClr val="FF0000"/>
                </a:solidFill>
              </a:rPr>
              <a:t>Nice to have a collaborative culture in NZ schools. My apologies to other folk who’s work I have used without acknowledgement or permission… sorry about that, knick something of mine to even things up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3115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8368"/>
          </a:xfrm>
        </p:spPr>
        <p:txBody>
          <a:bodyPr/>
          <a:lstStyle/>
          <a:p>
            <a:r>
              <a:rPr lang="en-NZ" dirty="0" smtClean="0"/>
              <a:t>What have we here?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83" y="1556792"/>
            <a:ext cx="6929377" cy="4833240"/>
          </a:xfrm>
        </p:spPr>
      </p:pic>
    </p:spTree>
    <p:extLst>
      <p:ext uri="{BB962C8B-B14F-4D97-AF65-F5344CB8AC3E}">
        <p14:creationId xmlns:p14="http://schemas.microsoft.com/office/powerpoint/2010/main" val="39666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8368"/>
          </a:xfrm>
        </p:spPr>
        <p:txBody>
          <a:bodyPr/>
          <a:lstStyle/>
          <a:p>
            <a:r>
              <a:rPr lang="en-NZ" dirty="0" smtClean="0"/>
              <a:t>And what </a:t>
            </a:r>
            <a:r>
              <a:rPr lang="en-NZ" dirty="0"/>
              <a:t>have we here?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30" y="1484783"/>
            <a:ext cx="7011030" cy="4918185"/>
          </a:xfrm>
        </p:spPr>
      </p:pic>
    </p:spTree>
    <p:extLst>
      <p:ext uri="{BB962C8B-B14F-4D97-AF65-F5344CB8AC3E}">
        <p14:creationId xmlns:p14="http://schemas.microsoft.com/office/powerpoint/2010/main" val="16917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"/>
          </a:xfrm>
        </p:spPr>
        <p:txBody>
          <a:bodyPr/>
          <a:lstStyle/>
          <a:p>
            <a:r>
              <a:rPr lang="en-NZ" dirty="0" smtClean="0"/>
              <a:t>Link to a </a:t>
            </a:r>
            <a:r>
              <a:rPr lang="en-NZ" dirty="0" smtClean="0">
                <a:hlinkClick r:id="rId3"/>
              </a:rPr>
              <a:t>fantastic animation  </a:t>
            </a:r>
            <a:r>
              <a:rPr lang="en-NZ" sz="1050" dirty="0" smtClean="0"/>
              <a:t>(thanks Prentice Hall </a:t>
            </a:r>
            <a:r>
              <a:rPr lang="en-NZ" sz="1050" dirty="0" err="1" smtClean="0"/>
              <a:t>inc.</a:t>
            </a:r>
            <a:r>
              <a:rPr lang="en-NZ" sz="1050" dirty="0" smtClean="0"/>
              <a:t>   …..I probably should have asked)</a:t>
            </a:r>
            <a:endParaRPr lang="en-NZ" sz="10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419975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505" y="116632"/>
            <a:ext cx="4032448" cy="924712"/>
          </a:xfrm>
        </p:spPr>
        <p:txBody>
          <a:bodyPr/>
          <a:lstStyle/>
          <a:p>
            <a:r>
              <a:rPr lang="en-NZ" dirty="0" smtClean="0"/>
              <a:t>Effect on NZ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1268760"/>
            <a:ext cx="45365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Stronger </a:t>
            </a:r>
            <a:r>
              <a:rPr lang="en-NZ" sz="2400" dirty="0"/>
              <a:t>or more frequent winds from the west in summer, typically leading to drought in east coast areas and more rain in the west. </a:t>
            </a:r>
            <a:endParaRPr lang="en-NZ" sz="2400" dirty="0" smtClean="0"/>
          </a:p>
          <a:p>
            <a:endParaRPr lang="en-NZ" sz="2400" dirty="0"/>
          </a:p>
          <a:p>
            <a:r>
              <a:rPr lang="en-NZ" sz="2400" dirty="0" smtClean="0"/>
              <a:t>In </a:t>
            </a:r>
            <a:r>
              <a:rPr lang="en-NZ" sz="2400" dirty="0"/>
              <a:t>winter, the winds tend to be more from the south, bringing colder conditions to both the land and the surrounding ocean. In spring and autumn south–westerly winds are more common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183" y="503603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 smtClean="0"/>
              <a:t>El Nino years</a:t>
            </a:r>
            <a:endParaRPr lang="en-NZ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67" y="1268760"/>
            <a:ext cx="4087063" cy="2376264"/>
          </a:xfrm>
        </p:spPr>
      </p:pic>
    </p:spTree>
    <p:extLst>
      <p:ext uri="{BB962C8B-B14F-4D97-AF65-F5344CB8AC3E}">
        <p14:creationId xmlns:p14="http://schemas.microsoft.com/office/powerpoint/2010/main" val="22846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189" y="32405"/>
            <a:ext cx="4032448" cy="924712"/>
          </a:xfrm>
        </p:spPr>
        <p:txBody>
          <a:bodyPr/>
          <a:lstStyle/>
          <a:p>
            <a:r>
              <a:rPr lang="en-NZ" dirty="0" smtClean="0"/>
              <a:t>Effect on NZ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1268760"/>
            <a:ext cx="47525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More </a:t>
            </a:r>
            <a:r>
              <a:rPr lang="en-NZ" sz="2400" dirty="0"/>
              <a:t>north–easterly winds occur, which tend to bring moist, rainy conditions to the north–east of the North Island, and reduced rainfall to the south and south–west of the South Island. </a:t>
            </a:r>
            <a:endParaRPr lang="en-NZ" sz="2400" dirty="0" smtClean="0"/>
          </a:p>
          <a:p>
            <a:r>
              <a:rPr lang="en-NZ" sz="2400" dirty="0" smtClean="0"/>
              <a:t>Central </a:t>
            </a:r>
            <a:r>
              <a:rPr lang="en-NZ" sz="2400" dirty="0" err="1"/>
              <a:t>Otago</a:t>
            </a:r>
            <a:r>
              <a:rPr lang="en-NZ" sz="2400" dirty="0"/>
              <a:t> and South Canterbury, can experience drought in both El Niño and La Niña. Warmer than normal temperatures typically occur over much of the country during La Niña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183" y="503603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 smtClean="0"/>
              <a:t>La Nina years</a:t>
            </a:r>
            <a:endParaRPr lang="en-NZ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80" y="1280104"/>
            <a:ext cx="3908944" cy="2148896"/>
          </a:xfrm>
        </p:spPr>
      </p:pic>
    </p:spTree>
    <p:extLst>
      <p:ext uri="{BB962C8B-B14F-4D97-AF65-F5344CB8AC3E}">
        <p14:creationId xmlns:p14="http://schemas.microsoft.com/office/powerpoint/2010/main" val="36792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548680"/>
            <a:ext cx="2448272" cy="1143000"/>
          </a:xfrm>
        </p:spPr>
        <p:txBody>
          <a:bodyPr/>
          <a:lstStyle/>
          <a:p>
            <a:r>
              <a:rPr lang="en-NZ" dirty="0" smtClean="0"/>
              <a:t>In Peru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37720"/>
            <a:ext cx="2562225" cy="25202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64" y="2636912"/>
            <a:ext cx="4494436" cy="38917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9564" cy="425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3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NZ" dirty="0"/>
              <a:t/>
            </a:r>
            <a:br>
              <a:rPr lang="en-NZ" dirty="0"/>
            </a:br>
            <a:r>
              <a:rPr lang="en-NZ" b="1" dirty="0"/>
              <a:t>El Niño and La Niña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1772816"/>
            <a:ext cx="8229600" cy="3669040"/>
          </a:xfrm>
        </p:spPr>
        <p:txBody>
          <a:bodyPr/>
          <a:lstStyle/>
          <a:p>
            <a:pPr marL="0" indent="0">
              <a:buNone/>
            </a:pP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683568" y="2551836"/>
            <a:ext cx="784887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NZ" sz="4000" b="1" dirty="0" smtClean="0">
                <a:solidFill>
                  <a:srgbClr val="FF0000"/>
                </a:solidFill>
              </a:rPr>
              <a:t>El </a:t>
            </a:r>
            <a:r>
              <a:rPr lang="en-NZ" sz="4000" b="1" dirty="0">
                <a:solidFill>
                  <a:srgbClr val="FF0000"/>
                </a:solidFill>
              </a:rPr>
              <a:t>Niño </a:t>
            </a:r>
            <a:r>
              <a:rPr lang="en-NZ" sz="4000" b="1" dirty="0"/>
              <a:t>and</a:t>
            </a:r>
            <a:r>
              <a:rPr lang="en-NZ" sz="4000" b="1" dirty="0">
                <a:solidFill>
                  <a:srgbClr val="FF0000"/>
                </a:solidFill>
              </a:rPr>
              <a:t> La Niña </a:t>
            </a:r>
            <a:r>
              <a:rPr lang="en-NZ" sz="4000" dirty="0"/>
              <a:t>refer to weather patterns that occur periodically across the </a:t>
            </a:r>
            <a:r>
              <a:rPr lang="en-NZ" sz="4000" b="1" dirty="0">
                <a:solidFill>
                  <a:srgbClr val="FF0000"/>
                </a:solidFill>
              </a:rPr>
              <a:t>Pacific Ocean</a:t>
            </a:r>
            <a:r>
              <a:rPr lang="en-NZ" sz="4000" dirty="0"/>
              <a:t>. </a:t>
            </a:r>
            <a:r>
              <a:rPr lang="en-NZ" sz="4000" dirty="0" smtClean="0"/>
              <a:t>These patterns impact on the ocean.</a:t>
            </a:r>
          </a:p>
          <a:p>
            <a:pPr fontAlgn="base"/>
            <a:endParaRPr lang="en-NZ" sz="4000" dirty="0" smtClean="0"/>
          </a:p>
          <a:p>
            <a:pPr fontAlgn="base"/>
            <a:r>
              <a:rPr lang="en-NZ" sz="2000" i="1" dirty="0" err="1" smtClean="0"/>
              <a:t>Hows</a:t>
            </a:r>
            <a:r>
              <a:rPr lang="en-NZ" sz="2000" i="1" dirty="0" smtClean="0"/>
              <a:t> your Spanish?</a:t>
            </a:r>
            <a:endParaRPr lang="en-NZ" sz="2000" i="1" dirty="0" smtClean="0"/>
          </a:p>
          <a:p>
            <a:pPr fontAlgn="base"/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076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NZ" b="1" dirty="0"/>
              <a:t/>
            </a:r>
            <a:br>
              <a:rPr lang="en-NZ" b="1" dirty="0"/>
            </a:br>
            <a:r>
              <a:rPr lang="en-NZ" b="1" dirty="0"/>
              <a:t>What is El Niño? What is La Niña?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/>
          <a:lstStyle/>
          <a:p>
            <a:pPr fontAlgn="base"/>
            <a:r>
              <a:rPr lang="en-NZ" dirty="0" smtClean="0"/>
              <a:t>El </a:t>
            </a:r>
            <a:r>
              <a:rPr lang="en-NZ" dirty="0"/>
              <a:t>Niño is a natural feature of the global climate system. </a:t>
            </a:r>
            <a:endParaRPr lang="en-NZ" dirty="0" smtClean="0"/>
          </a:p>
          <a:p>
            <a:pPr fontAlgn="base"/>
            <a:r>
              <a:rPr lang="en-NZ" dirty="0" smtClean="0"/>
              <a:t>This </a:t>
            </a:r>
            <a:r>
              <a:rPr lang="en-NZ" dirty="0"/>
              <a:t>term describes the whole "El Niño – </a:t>
            </a:r>
            <a:r>
              <a:rPr lang="en-NZ" b="1" dirty="0">
                <a:solidFill>
                  <a:srgbClr val="FF0000"/>
                </a:solidFill>
              </a:rPr>
              <a:t>Southern Oscillation </a:t>
            </a:r>
            <a:r>
              <a:rPr lang="en-NZ" dirty="0"/>
              <a:t>(ENSO) phenomenon", the major global climate fluctuation that occurs at the time of an "ocean warming" event. </a:t>
            </a:r>
            <a:endParaRPr lang="en-NZ" dirty="0" smtClean="0"/>
          </a:p>
          <a:p>
            <a:pPr fontAlgn="base"/>
            <a:r>
              <a:rPr lang="en-NZ" dirty="0" smtClean="0"/>
              <a:t>El </a:t>
            </a:r>
            <a:r>
              <a:rPr lang="en-NZ" dirty="0"/>
              <a:t>Niño and La Niña refer to opposite extremes of the ENSO cycle, when major changes in the Pacific atmospheric and oceanic circulation occur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75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499" y="188640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en-NZ" b="1" dirty="0" smtClean="0"/>
              <a:t>Normal Tropical </a:t>
            </a:r>
            <a:r>
              <a:rPr lang="en-NZ" b="1" dirty="0"/>
              <a:t>Pacific Conditions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196752"/>
            <a:ext cx="3754760" cy="5544616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trade </a:t>
            </a:r>
            <a:r>
              <a:rPr lang="en-NZ" dirty="0"/>
              <a:t>winds blow </a:t>
            </a:r>
            <a:r>
              <a:rPr lang="en-NZ" dirty="0" smtClean="0"/>
              <a:t>westward </a:t>
            </a:r>
            <a:r>
              <a:rPr lang="en-NZ" sz="2300" dirty="0" smtClean="0"/>
              <a:t>(Low over West High over East )</a:t>
            </a:r>
          </a:p>
          <a:p>
            <a:r>
              <a:rPr lang="en-NZ" dirty="0" smtClean="0"/>
              <a:t>Indonesian </a:t>
            </a:r>
            <a:r>
              <a:rPr lang="en-NZ" dirty="0"/>
              <a:t>sea levels are about 50 cm higher </a:t>
            </a:r>
            <a:endParaRPr lang="en-NZ" dirty="0" smtClean="0"/>
          </a:p>
          <a:p>
            <a:r>
              <a:rPr lang="en-NZ" dirty="0" smtClean="0"/>
              <a:t>Cool</a:t>
            </a:r>
            <a:r>
              <a:rPr lang="en-NZ" dirty="0"/>
              <a:t>, nutrient–rich </a:t>
            </a:r>
            <a:r>
              <a:rPr lang="en-NZ" dirty="0" smtClean="0"/>
              <a:t>upwelling </a:t>
            </a:r>
            <a:r>
              <a:rPr lang="en-NZ" dirty="0"/>
              <a:t>off the South American </a:t>
            </a:r>
            <a:r>
              <a:rPr lang="en-NZ" dirty="0" smtClean="0"/>
              <a:t>coast</a:t>
            </a:r>
          </a:p>
          <a:p>
            <a:r>
              <a:rPr lang="en-NZ" dirty="0" smtClean="0"/>
              <a:t>supports </a:t>
            </a:r>
            <a:r>
              <a:rPr lang="en-NZ" dirty="0"/>
              <a:t>marine ecosystems and fisheries. </a:t>
            </a:r>
            <a:endParaRPr lang="en-NZ" dirty="0" smtClean="0"/>
          </a:p>
          <a:p>
            <a:r>
              <a:rPr lang="en-NZ" dirty="0" smtClean="0"/>
              <a:t>Relatively </a:t>
            </a:r>
            <a:r>
              <a:rPr lang="en-NZ" dirty="0"/>
              <a:t>cold sea temperatures also extend along the equator from South America towards the central Pacific. </a:t>
            </a:r>
            <a:endParaRPr lang="en-NZ" dirty="0" smtClean="0"/>
          </a:p>
          <a:p>
            <a:r>
              <a:rPr lang="en-NZ" dirty="0" smtClean="0"/>
              <a:t>High </a:t>
            </a:r>
            <a:r>
              <a:rPr lang="en-NZ" dirty="0"/>
              <a:t>rainfall occurs in the rising air over the warmest water to the west, whereas the colder east Pacific is relatively dry.</a:t>
            </a:r>
          </a:p>
          <a:p>
            <a:endParaRPr lang="en-NZ" dirty="0"/>
          </a:p>
        </p:txBody>
      </p:sp>
      <p:pic>
        <p:nvPicPr>
          <p:cNvPr id="4" name="Picture 3" descr="C:\Users\JennyP\Documents\ESS Y13\3.4\Media\Image_Library\chapter9\0919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446449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27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TextBox 4"/>
          <p:cNvSpPr txBox="1"/>
          <p:nvPr/>
        </p:nvSpPr>
        <p:spPr>
          <a:xfrm>
            <a:off x="251520" y="4869160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/>
              <a:t>The Southern Oscillation Index (SOI) measures </a:t>
            </a:r>
            <a:r>
              <a:rPr lang="en-NZ" sz="2000" dirty="0" smtClean="0"/>
              <a:t>the </a:t>
            </a:r>
            <a:r>
              <a:rPr lang="en-NZ" sz="2000" dirty="0"/>
              <a:t>air surface pressure difference </a:t>
            </a:r>
            <a:r>
              <a:rPr lang="en-NZ" sz="2000" dirty="0" smtClean="0"/>
              <a:t>between </a:t>
            </a:r>
            <a:r>
              <a:rPr lang="en-NZ" sz="2000" dirty="0"/>
              <a:t>Tahiti and Darwin. </a:t>
            </a:r>
            <a:endParaRPr lang="en-NZ" sz="2000" dirty="0" smtClean="0"/>
          </a:p>
          <a:p>
            <a:endParaRPr lang="en-NZ"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7305675" cy="43815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129" y="4509120"/>
            <a:ext cx="1570528" cy="157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866360"/>
          </a:xfrm>
        </p:spPr>
        <p:txBody>
          <a:bodyPr/>
          <a:lstStyle/>
          <a:p>
            <a:r>
              <a:rPr lang="en-NZ" b="1" dirty="0"/>
              <a:t>El </a:t>
            </a:r>
            <a:r>
              <a:rPr lang="en-NZ" b="1" dirty="0" smtClean="0"/>
              <a:t>Niño years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176" y="1378456"/>
            <a:ext cx="4330824" cy="5218896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Trade </a:t>
            </a:r>
            <a:r>
              <a:rPr lang="en-NZ" dirty="0"/>
              <a:t>winds </a:t>
            </a:r>
            <a:r>
              <a:rPr lang="en-NZ" dirty="0" smtClean="0"/>
              <a:t>weaken</a:t>
            </a:r>
          </a:p>
          <a:p>
            <a:r>
              <a:rPr lang="en-NZ" dirty="0" smtClean="0"/>
              <a:t>Rise </a:t>
            </a:r>
            <a:r>
              <a:rPr lang="en-NZ" dirty="0"/>
              <a:t>in sea surface temperature in the eastern equatorial Pacific </a:t>
            </a:r>
            <a:endParaRPr lang="en-NZ" dirty="0" smtClean="0"/>
          </a:p>
          <a:p>
            <a:r>
              <a:rPr lang="en-NZ" dirty="0" smtClean="0"/>
              <a:t>Reduction </a:t>
            </a:r>
            <a:r>
              <a:rPr lang="en-NZ" dirty="0"/>
              <a:t>of "up–welling" off South America. </a:t>
            </a:r>
            <a:endParaRPr lang="en-NZ" dirty="0" smtClean="0"/>
          </a:p>
          <a:p>
            <a:r>
              <a:rPr lang="en-NZ" dirty="0" smtClean="0"/>
              <a:t>Heavy </a:t>
            </a:r>
            <a:r>
              <a:rPr lang="en-NZ" dirty="0"/>
              <a:t>rainfall and flooding occur over Peru and drought over Indonesia and Australia. </a:t>
            </a:r>
            <a:endParaRPr lang="en-NZ" dirty="0" smtClean="0"/>
          </a:p>
          <a:p>
            <a:r>
              <a:rPr lang="en-NZ" dirty="0" smtClean="0"/>
              <a:t>Reduced upwelling</a:t>
            </a:r>
            <a:r>
              <a:rPr lang="en-NZ" dirty="0"/>
              <a:t> of nutrient rich </a:t>
            </a:r>
            <a:r>
              <a:rPr lang="en-NZ" dirty="0" smtClean="0"/>
              <a:t>water off </a:t>
            </a:r>
            <a:r>
              <a:rPr lang="en-NZ" dirty="0"/>
              <a:t>the South American coast </a:t>
            </a:r>
            <a:endParaRPr lang="en-NZ" dirty="0" smtClean="0"/>
          </a:p>
          <a:p>
            <a:r>
              <a:rPr lang="en-NZ" dirty="0" smtClean="0"/>
              <a:t>Adversely </a:t>
            </a:r>
            <a:r>
              <a:rPr lang="en-NZ" dirty="0"/>
              <a:t>affecting fisheries in that region. </a:t>
            </a:r>
            <a:endParaRPr lang="en-NZ" dirty="0" smtClean="0"/>
          </a:p>
          <a:p>
            <a:r>
              <a:rPr lang="en-NZ" dirty="0" smtClean="0"/>
              <a:t>In </a:t>
            </a:r>
            <a:r>
              <a:rPr lang="en-NZ" dirty="0"/>
              <a:t>the tropical South Pacific the pattern </a:t>
            </a:r>
            <a:r>
              <a:rPr lang="en-NZ" dirty="0" smtClean="0"/>
              <a:t>of tropical </a:t>
            </a:r>
            <a:r>
              <a:rPr lang="en-NZ" dirty="0"/>
              <a:t>cyclones shifts </a:t>
            </a:r>
            <a:r>
              <a:rPr lang="en-NZ" dirty="0" smtClean="0"/>
              <a:t>eastward</a:t>
            </a:r>
          </a:p>
          <a:p>
            <a:r>
              <a:rPr lang="en-NZ" dirty="0" smtClean="0"/>
              <a:t>So </a:t>
            </a:r>
            <a:r>
              <a:rPr lang="en-NZ" dirty="0"/>
              <a:t>there are more cyclones than normal in areas such as the Cook Islands and French Polynesia.</a:t>
            </a:r>
          </a:p>
          <a:p>
            <a:endParaRPr lang="en-NZ" dirty="0"/>
          </a:p>
        </p:txBody>
      </p:sp>
      <p:pic>
        <p:nvPicPr>
          <p:cNvPr id="4" name="Picture 3" descr="C:\Users\JennyP\Documents\ESS Y13\3.4\Media\Image_Library\chapter9\0920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4462197" cy="3730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1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La Niña </a:t>
            </a:r>
            <a:r>
              <a:rPr lang="en-NZ" b="1" dirty="0"/>
              <a:t>years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6150102" cy="4389437"/>
          </a:xfrm>
        </p:spPr>
      </p:pic>
      <p:sp>
        <p:nvSpPr>
          <p:cNvPr id="6" name="TextBox 5"/>
          <p:cNvSpPr txBox="1"/>
          <p:nvPr/>
        </p:nvSpPr>
        <p:spPr>
          <a:xfrm>
            <a:off x="6859998" y="1988840"/>
            <a:ext cx="21764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Extreme of the normal situation</a:t>
            </a:r>
          </a:p>
          <a:p>
            <a:r>
              <a:rPr lang="en-NZ" sz="2800" dirty="0" smtClean="0"/>
              <a:t> </a:t>
            </a:r>
          </a:p>
          <a:p>
            <a:r>
              <a:rPr lang="en-NZ" sz="2800" dirty="0" smtClean="0"/>
              <a:t>Conditions?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5152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4968552" cy="6181654"/>
          </a:xfrm>
        </p:spPr>
      </p:pic>
      <p:sp>
        <p:nvSpPr>
          <p:cNvPr id="5" name="TextBox 4"/>
          <p:cNvSpPr txBox="1"/>
          <p:nvPr/>
        </p:nvSpPr>
        <p:spPr>
          <a:xfrm>
            <a:off x="5796136" y="1372126"/>
            <a:ext cx="293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Normal: Strong trade winds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5691107" y="4509120"/>
            <a:ext cx="282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El Nino: Weak trade winds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38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ceanservice.noaa.gov/facts/ninonin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980728"/>
            <a:ext cx="773001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63688" y="5170884"/>
            <a:ext cx="5142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 smtClean="0"/>
              <a:t>http://oceanservice.noaa.gov/facts/ninonina1.jpg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13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1028</TotalTime>
  <Words>558</Words>
  <Application>Microsoft Office PowerPoint</Application>
  <PresentationFormat>On-screen Show (4:3)</PresentationFormat>
  <Paragraphs>62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Ocean Systems Part 3: El Nino – La Nina</vt:lpstr>
      <vt:lpstr> El Niño and La Niña</vt:lpstr>
      <vt:lpstr> What is El Niño? What is La Niña?</vt:lpstr>
      <vt:lpstr>Normal Tropical Pacific Conditions</vt:lpstr>
      <vt:lpstr>PowerPoint Presentation</vt:lpstr>
      <vt:lpstr>El Niño years</vt:lpstr>
      <vt:lpstr>La Niña years</vt:lpstr>
      <vt:lpstr>PowerPoint Presentation</vt:lpstr>
      <vt:lpstr>PowerPoint Presentation</vt:lpstr>
      <vt:lpstr>What have we here?</vt:lpstr>
      <vt:lpstr>And what have we here?</vt:lpstr>
      <vt:lpstr>PowerPoint Presentation</vt:lpstr>
      <vt:lpstr>Effect on NZ</vt:lpstr>
      <vt:lpstr>Effect on NZ</vt:lpstr>
      <vt:lpstr>In Peru</vt:lpstr>
    </vt:vector>
  </TitlesOfParts>
  <Company>Nelson College For Girls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spk</dc:creator>
  <cp:lastModifiedBy>graeme</cp:lastModifiedBy>
  <cp:revision>48</cp:revision>
  <dcterms:created xsi:type="dcterms:W3CDTF">2013-02-18T23:26:28Z</dcterms:created>
  <dcterms:modified xsi:type="dcterms:W3CDTF">2013-06-06T10:26:20Z</dcterms:modified>
</cp:coreProperties>
</file>