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257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4" r:id="rId18"/>
    <p:sldId id="283" r:id="rId19"/>
    <p:sldId id="277" r:id="rId20"/>
    <p:sldId id="273" r:id="rId21"/>
    <p:sldId id="275" r:id="rId22"/>
    <p:sldId id="274" r:id="rId23"/>
    <p:sldId id="278" r:id="rId24"/>
    <p:sldId id="282" r:id="rId25"/>
    <p:sldId id="276" r:id="rId26"/>
    <p:sldId id="279" r:id="rId27"/>
    <p:sldId id="280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3E971-7C14-422B-ABB8-63BFE1609694}" v="439" dt="2020-06-04T02:17:16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D469B-441B-45A5-87DA-412E78E91CB3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744F-5CAB-42A2-ADAF-9F0E86E271B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92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E.g. Normal fault: Taupo volcanic zone and BOP. </a:t>
            </a:r>
            <a:br>
              <a:rPr lang="en-NZ" dirty="0"/>
            </a:br>
            <a:r>
              <a:rPr lang="en-NZ" dirty="0"/>
              <a:t>E.g. Reverse fault: S.I. and lower N.I.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744F-5CAB-42A2-ADAF-9F0E86E271B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757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Volunteers to demo P &amp; S waves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744F-5CAB-42A2-ADAF-9F0E86E271B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377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What does this tell us? What can we use this information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744F-5CAB-42A2-ADAF-9F0E86E271BF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979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B6F1-3341-4E95-8C82-161417171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F8265-D594-4BB7-A36E-4D47FFA86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E4C8-7D77-4B7D-8B11-0C30AD94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2F277-4ED2-49D8-97C6-2D4C6FE4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C0BD9-B4C7-4E58-8385-29DC9CFE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309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99B2-0CF4-4A0C-B3BC-4621B41A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A20B3-D420-4E46-8C10-EA53796E7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3B147-1D50-4F5A-859E-0FC02EC7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16AD4-19E9-4BF6-949E-57F8AD00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B8684-7FE7-4101-8FB7-36539E07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692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9DBDFE-15DA-4A35-A998-988585C61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EC52C-F273-4BAB-AB83-3C6E7F64D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78ABE-BDB6-481E-8A74-584921F2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897AD-DBC7-444F-87C2-0AEAEE1D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CA17-FA14-4F91-BF32-00B13455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175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3186-0D0C-440A-9943-C7C1C79E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DA934-8269-49AF-95D5-CA46480AA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44A91-A30B-4AC5-9DB0-8F3737E8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7B4AD-546F-459B-9CF0-D138AE95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AD42D-063D-4132-B9C2-743002B2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89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0815-5C28-4920-AC17-C2641E08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1756A-32AC-40E5-BE5C-6A9C1E1B3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02733-A14E-4813-906D-A1215FD0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16EBE-CA83-4EC7-8904-48020F26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80851-A53E-4915-9D56-0D1F0D00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114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AEB4-01ED-44D6-A726-A7774409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91FB-9D29-4AF0-9C20-0CB5919AD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FB939-A656-4B8F-9103-68A84CF4F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F4D1F-AFE4-4B4B-9C7E-1B759833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664F3-39BD-4EA5-A04E-632F4536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57B9B-33E8-43E8-A566-0073A988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16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AC0-99B0-411A-AA96-E7DBF544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FED35-06E4-4F69-AB1E-854B506F1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C3C0F-1251-4EA8-B647-120343E6B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0D3EA-82A0-4AAB-8461-EA2CF0B92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A5012-F80E-4C7E-B646-AA2B0CD6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446C-6730-47EA-9358-CE639C1F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8BA0E-75DA-4602-A094-64B4B1D9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A13CE1-7B5D-46C7-910E-DC42714D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755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641E-2DC9-4C6B-AFE4-75BDDF59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CC9AF-446D-4A96-8940-040512C5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61016-62DE-459F-9A31-416DBB3E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611E3-0559-47EA-8625-F2097EE5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479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F77EA-269B-4A91-B619-9751ADAC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2A208-365A-4C68-AC42-C5003A85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240F0-1303-4AB0-A0DE-9CF7A44A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906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CF62-6A65-4CC3-AE21-2FC7D44D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BBBB1-0C4F-48B4-AE87-A7DA2FA01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3CBA1-2F09-4EB9-AFD1-03BC5E844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8BE33-21B3-4B62-A95A-F9BE595C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759C3-F774-4725-B6BC-46EF52A5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F560B-95BA-4D77-86CE-33B9AB43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263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DAF7-CA4A-45CE-B000-38E231AC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7E1F1-E42F-48D8-9380-7ED68D053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83B1B-49BE-442F-8AC0-E4EE39A6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886F5-E256-4902-B2AD-9FDB663A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5974C-E8F8-4F74-BE07-E1CF00C4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773B7-98CE-492B-BA5F-6573BAAD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746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3B1F3-8F28-4C1E-8610-3F3EE75D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F2213-3A35-4AE8-8B95-C0A02B767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6B2CE-D100-4FB8-B2D9-6D3F65896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77A2-ABD9-4CDB-824C-FEA8C6B31D8E}" type="datetimeFigureOut">
              <a:rPr lang="en-NZ" smtClean="0"/>
              <a:t>8/06/2020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8E315-6804-4A2B-87E8-FB29A012D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90039-FCB0-4063-86BF-494CE6539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061B-F585-45DB-8E14-28905520E0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328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newshub.co.nz/home/new-zealand/2020/05/another-earthquake-rattles-north-island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ciencelearn.org.nz/resources/2312-kaikoura-earthquak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norton.com/college/geo/animations/how_seismograph_works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ms-tsunami-warning.com/pages/seismograph#.XtYjLmgzZPY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learn.org.nz/resources/353-earthquake-intensity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earn.org.nz/resources/330-the-alpine-fault" TargetMode="External"/><Relationship Id="rId2" Type="http://schemas.openxmlformats.org/officeDocument/2006/relationships/hyperlink" Target="https://www.sciencelearn.org.nz/resources/2312-kaikoura-earthquake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ovylabinabox.com/its-not-my-faul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The-M-w-62-Christchurch-earthquake-red-star-in-the-context-of-the-Darfield-main-shock_fig12_23290431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isakobayashi.wordpress.com/2015/08/16/6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wcyb_ricky/status/106859097593574604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ciencelearn.org.nz/videos/158-liquefaction-explaine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Soil_liquefaction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portmoodycommunity.wordpress.com/other/soil-liquefaction-and-lessons-learned-from-christchurch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earn.org.nz/resources/330-the-alpine-fault" TargetMode="External"/><Relationship Id="rId2" Type="http://schemas.openxmlformats.org/officeDocument/2006/relationships/hyperlink" Target="https://www.sciencelearn.org.nz/resources/2312-kaikoura-earthquake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-worldwide.com/publications/air-currents/2019/Earthquake-Risk-in-New-Zealand--A-Major-Model-Updat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earn.org.nz/resources/340-seismic-wav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norton.com/college/geo/animations/seismic_wave_motion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3532602" y="90785"/>
            <a:ext cx="53113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Earthquakes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46" name="Picture 6">
            <a:hlinkClick r:id="rId2"/>
            <a:extLst>
              <a:ext uri="{FF2B5EF4-FFF2-40B4-BE49-F238E27FC236}">
                <a16:creationId xmlns:a16="http://schemas.microsoft.com/office/drawing/2014/main" id="{E927AA94-CB41-4CF1-A5B0-F329B059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85" y="1291114"/>
            <a:ext cx="79629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A05D16-65EF-4112-98BF-C7A444D93615}"/>
              </a:ext>
            </a:extLst>
          </p:cNvPr>
          <p:cNvSpPr txBox="1"/>
          <p:nvPr/>
        </p:nvSpPr>
        <p:spPr>
          <a:xfrm>
            <a:off x="2022185" y="6293882"/>
            <a:ext cx="70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rId4"/>
              </a:rPr>
              <a:t>https://www.sciencelearn.org.nz/resources/2312-kaikoura-earthquake</a:t>
            </a:r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6BD85-FDF3-4DBF-B2A8-DB9FADB10C3F}"/>
              </a:ext>
            </a:extLst>
          </p:cNvPr>
          <p:cNvSpPr txBox="1"/>
          <p:nvPr/>
        </p:nvSpPr>
        <p:spPr>
          <a:xfrm>
            <a:off x="10068339" y="6470374"/>
            <a:ext cx="212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Katie van der Velden</a:t>
            </a:r>
          </a:p>
        </p:txBody>
      </p:sp>
    </p:spTree>
    <p:extLst>
      <p:ext uri="{BB962C8B-B14F-4D97-AF65-F5344CB8AC3E}">
        <p14:creationId xmlns:p14="http://schemas.microsoft.com/office/powerpoint/2010/main" val="113250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E0C1AF-B5ED-4494-B78B-040EE09F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15" y="0"/>
            <a:ext cx="4718050" cy="667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Original Metal Slinky | Toy | at Mighty Ape NZ">
            <a:extLst>
              <a:ext uri="{FF2B5EF4-FFF2-40B4-BE49-F238E27FC236}">
                <a16:creationId xmlns:a16="http://schemas.microsoft.com/office/drawing/2014/main" id="{BDB9E739-1A8D-41C8-AD71-B7888151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39" y="1553227"/>
            <a:ext cx="5116017" cy="39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B4A5B0-A100-40E1-9D21-FF5F1ECC8144}"/>
              </a:ext>
            </a:extLst>
          </p:cNvPr>
          <p:cNvSpPr/>
          <p:nvPr/>
        </p:nvSpPr>
        <p:spPr>
          <a:xfrm>
            <a:off x="2289049" y="224821"/>
            <a:ext cx="90971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Detecting and 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hlinkClick r:id="rId3"/>
              </a:rPr>
              <a:t>recording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earthquakes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8F165CB-854E-4DD5-AB01-7A121D2B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33" y="1809880"/>
            <a:ext cx="6591040" cy="491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032ABC-7524-4A34-BB4E-ACD90D3210CF}"/>
              </a:ext>
            </a:extLst>
          </p:cNvPr>
          <p:cNvSpPr txBox="1"/>
          <p:nvPr/>
        </p:nvSpPr>
        <p:spPr>
          <a:xfrm>
            <a:off x="676405" y="5542880"/>
            <a:ext cx="25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hlinkClick r:id="rId5"/>
              </a:rPr>
              <a:t>https://www.sms-tsunami-warning.com/pages/seismograph#.XtYjLmgzZPY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228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94312-A26C-405D-9474-3A013ED86FD0}"/>
              </a:ext>
            </a:extLst>
          </p:cNvPr>
          <p:cNvSpPr/>
          <p:nvPr/>
        </p:nvSpPr>
        <p:spPr>
          <a:xfrm>
            <a:off x="1681163" y="365552"/>
            <a:ext cx="90971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Measuring earthquakes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BE110-DD31-4F73-9857-0C39A43FB3CB}"/>
              </a:ext>
            </a:extLst>
          </p:cNvPr>
          <p:cNvSpPr txBox="1"/>
          <p:nvPr/>
        </p:nvSpPr>
        <p:spPr>
          <a:xfrm>
            <a:off x="1172965" y="1751618"/>
            <a:ext cx="48099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/>
              <a:t>Richter scale: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/>
              <a:t>A measure of the energy released by earthquakes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/>
              <a:t>Compares magnitudes – the energy released at the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/>
              <a:t>Determined from seismogram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/>
              <a:t>Logarithmic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F262B-430A-4B5B-95C0-9B8223AACC11}"/>
              </a:ext>
            </a:extLst>
          </p:cNvPr>
          <p:cNvSpPr txBox="1"/>
          <p:nvPr/>
        </p:nvSpPr>
        <p:spPr>
          <a:xfrm>
            <a:off x="6229718" y="1746725"/>
            <a:ext cx="480999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/>
              <a:t>Modified Mercalli scale: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/>
              <a:t>A measure of the effect of earthquakes on people, buildings,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/>
              <a:t>Not as scientific as Richter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/>
              <a:t>Not useful for where there is no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/>
              <a:t>Useful for comparisons with historic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33013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3F5A43-260C-499F-8F88-66630C3F27CA}"/>
              </a:ext>
            </a:extLst>
          </p:cNvPr>
          <p:cNvSpPr/>
          <p:nvPr/>
        </p:nvSpPr>
        <p:spPr>
          <a:xfrm>
            <a:off x="3252247" y="38906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>
                <a:hlinkClick r:id="rId2"/>
              </a:rPr>
              <a:t>https://www.sciencelearn.org.nz/resources/353-earthquake-intensity</a:t>
            </a:r>
            <a:endParaRPr lang="en-N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6C48D-BB1E-4EF1-A89B-0892F3F121C9}"/>
              </a:ext>
            </a:extLst>
          </p:cNvPr>
          <p:cNvSpPr/>
          <p:nvPr/>
        </p:nvSpPr>
        <p:spPr>
          <a:xfrm>
            <a:off x="3348039" y="486712"/>
            <a:ext cx="47684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Activity: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E4B66-3580-4CDA-B6BE-54077EE3BF72}"/>
              </a:ext>
            </a:extLst>
          </p:cNvPr>
          <p:cNvSpPr txBox="1"/>
          <p:nvPr/>
        </p:nvSpPr>
        <p:spPr>
          <a:xfrm>
            <a:off x="3140365" y="2321004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Allocate Modified Mercalli Intensity scales to past NZ earthquakes.</a:t>
            </a:r>
          </a:p>
        </p:txBody>
      </p:sp>
    </p:spTree>
    <p:extLst>
      <p:ext uri="{BB962C8B-B14F-4D97-AF65-F5344CB8AC3E}">
        <p14:creationId xmlns:p14="http://schemas.microsoft.com/office/powerpoint/2010/main" val="405020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6C48D-BB1E-4EF1-A89B-0892F3F121C9}"/>
              </a:ext>
            </a:extLst>
          </p:cNvPr>
          <p:cNvSpPr/>
          <p:nvPr/>
        </p:nvSpPr>
        <p:spPr>
          <a:xfrm>
            <a:off x="3348039" y="486712"/>
            <a:ext cx="4768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Revision notes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E4B66-3580-4CDA-B6BE-54077EE3BF72}"/>
              </a:ext>
            </a:extLst>
          </p:cNvPr>
          <p:cNvSpPr txBox="1"/>
          <p:nvPr/>
        </p:nvSpPr>
        <p:spPr>
          <a:xfrm>
            <a:off x="2105026" y="2321004"/>
            <a:ext cx="7839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Use the worksheets to write some notes on what we have covered. </a:t>
            </a:r>
          </a:p>
          <a:p>
            <a:endParaRPr lang="en-NZ" sz="3200" dirty="0"/>
          </a:p>
          <a:p>
            <a:r>
              <a:rPr lang="en-NZ" sz="3200" dirty="0"/>
              <a:t>You can use your textbooks/photocopied pages to jog your memories.</a:t>
            </a:r>
          </a:p>
        </p:txBody>
      </p:sp>
    </p:spTree>
    <p:extLst>
      <p:ext uri="{BB962C8B-B14F-4D97-AF65-F5344CB8AC3E}">
        <p14:creationId xmlns:p14="http://schemas.microsoft.com/office/powerpoint/2010/main" val="217222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6C48D-BB1E-4EF1-A89B-0892F3F121C9}"/>
              </a:ext>
            </a:extLst>
          </p:cNvPr>
          <p:cNvSpPr/>
          <p:nvPr/>
        </p:nvSpPr>
        <p:spPr>
          <a:xfrm>
            <a:off x="3348039" y="486712"/>
            <a:ext cx="4768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Examples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71DD2-2C8B-40DE-8057-2C92501EE4FD}"/>
              </a:ext>
            </a:extLst>
          </p:cNvPr>
          <p:cNvSpPr txBox="1"/>
          <p:nvPr/>
        </p:nvSpPr>
        <p:spPr>
          <a:xfrm>
            <a:off x="2457450" y="2047875"/>
            <a:ext cx="667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hlinkClick r:id="rId2"/>
              </a:rPr>
              <a:t>2016 Kaikoura Earthquake</a:t>
            </a:r>
            <a:endParaRPr lang="en-NZ" sz="2400" b="1" dirty="0"/>
          </a:p>
          <a:p>
            <a:endParaRPr lang="en-NZ" sz="2400" b="1" dirty="0"/>
          </a:p>
          <a:p>
            <a:r>
              <a:rPr lang="en-NZ" sz="2400" b="1" dirty="0">
                <a:hlinkClick r:id="rId3"/>
              </a:rPr>
              <a:t>The Alpine Fault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221228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2106574" y="276851"/>
            <a:ext cx="7200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Yesterday: Earthquakes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09DC8-944D-48BE-ABF6-3E158CDE03ED}"/>
              </a:ext>
            </a:extLst>
          </p:cNvPr>
          <p:cNvSpPr txBox="1"/>
          <p:nvPr/>
        </p:nvSpPr>
        <p:spPr>
          <a:xfrm>
            <a:off x="904875" y="1638984"/>
            <a:ext cx="395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err="1"/>
              <a:t>Ako</a:t>
            </a:r>
            <a:r>
              <a:rPr lang="en-NZ" sz="3600" b="1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C0BFB-997F-438F-B8B4-F978D56528C8}"/>
              </a:ext>
            </a:extLst>
          </p:cNvPr>
          <p:cNvSpPr txBox="1"/>
          <p:nvPr/>
        </p:nvSpPr>
        <p:spPr>
          <a:xfrm>
            <a:off x="6096000" y="1583173"/>
            <a:ext cx="207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/>
              <a:t>Hua: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FC5CC-5394-4186-AD9B-92634DF05472}"/>
              </a:ext>
            </a:extLst>
          </p:cNvPr>
          <p:cNvSpPr txBox="1"/>
          <p:nvPr/>
        </p:nvSpPr>
        <p:spPr>
          <a:xfrm>
            <a:off x="476249" y="2314575"/>
            <a:ext cx="51149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Learn what causes earthquakes</a:t>
            </a:r>
            <a:br>
              <a:rPr lang="en-NZ" sz="2800" b="1" dirty="0"/>
            </a:br>
            <a:endParaRPr lang="en-N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Describe the different types of faults</a:t>
            </a:r>
            <a:br>
              <a:rPr lang="en-NZ" sz="2800" b="1" dirty="0"/>
            </a:br>
            <a:endParaRPr lang="en-N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Understand that earthquakes produce several types of seismic waves each with different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17F47-F726-4061-8DB5-BA58D48DE74D}"/>
              </a:ext>
            </a:extLst>
          </p:cNvPr>
          <p:cNvSpPr txBox="1"/>
          <p:nvPr/>
        </p:nvSpPr>
        <p:spPr>
          <a:xfrm>
            <a:off x="6028738" y="2314575"/>
            <a:ext cx="55346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explain why and how earthquakes happen relative to volcanic activity, tectonic plate movement and fault lines.</a:t>
            </a:r>
            <a:br>
              <a:rPr lang="en-NZ" sz="2400" b="1" dirty="0"/>
            </a:br>
            <a:endParaRPr lang="en-N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identify the different types of faults and describe their features.</a:t>
            </a:r>
            <a:br>
              <a:rPr lang="en-NZ" sz="2400" b="1" dirty="0"/>
            </a:br>
            <a:endParaRPr lang="en-N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name the types of seismic waves produced by earthquakes and explain their characteristics.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18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2106574" y="0"/>
            <a:ext cx="7200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Today: Earthquakes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09DC8-944D-48BE-ABF6-3E158CDE03ED}"/>
              </a:ext>
            </a:extLst>
          </p:cNvPr>
          <p:cNvSpPr txBox="1"/>
          <p:nvPr/>
        </p:nvSpPr>
        <p:spPr>
          <a:xfrm>
            <a:off x="904875" y="1029386"/>
            <a:ext cx="395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err="1"/>
              <a:t>Ako</a:t>
            </a:r>
            <a:r>
              <a:rPr lang="en-NZ" sz="3600" b="1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C0BFB-997F-438F-B8B4-F978D56528C8}"/>
              </a:ext>
            </a:extLst>
          </p:cNvPr>
          <p:cNvSpPr txBox="1"/>
          <p:nvPr/>
        </p:nvSpPr>
        <p:spPr>
          <a:xfrm>
            <a:off x="6096000" y="973575"/>
            <a:ext cx="207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/>
              <a:t>Hua: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FC5CC-5394-4186-AD9B-92634DF05472}"/>
              </a:ext>
            </a:extLst>
          </p:cNvPr>
          <p:cNvSpPr txBox="1"/>
          <p:nvPr/>
        </p:nvSpPr>
        <p:spPr>
          <a:xfrm>
            <a:off x="476249" y="1777693"/>
            <a:ext cx="51149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Learn what causes earthquakes</a:t>
            </a:r>
            <a:br>
              <a:rPr lang="en-NZ" sz="2800" b="1" dirty="0"/>
            </a:br>
            <a:endParaRPr lang="en-N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Describe the different types of faults</a:t>
            </a:r>
            <a:br>
              <a:rPr lang="en-NZ" sz="2800" b="1" dirty="0"/>
            </a:br>
            <a:endParaRPr lang="en-N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Learn what aftershocks are</a:t>
            </a:r>
          </a:p>
          <a:p>
            <a:endParaRPr lang="en-N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Learn what liquefaction is and how it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17F47-F726-4061-8DB5-BA58D48DE74D}"/>
              </a:ext>
            </a:extLst>
          </p:cNvPr>
          <p:cNvSpPr txBox="1"/>
          <p:nvPr/>
        </p:nvSpPr>
        <p:spPr>
          <a:xfrm>
            <a:off x="6028737" y="1704977"/>
            <a:ext cx="60652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explain why and how earthquakes happen relative to volcanic activity, tectonic plate movement and fault lines.</a:t>
            </a:r>
            <a:br>
              <a:rPr lang="en-NZ" sz="2400" b="1" dirty="0"/>
            </a:br>
            <a:endParaRPr lang="en-N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identify the different types of faults and describe their features.</a:t>
            </a:r>
            <a:br>
              <a:rPr lang="en-NZ" sz="2400" b="1" dirty="0"/>
            </a:br>
            <a:endParaRPr lang="en-N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explain what aftershocks are and why they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describe liquefaction and the processes involved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33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3532602" y="90785"/>
            <a:ext cx="53113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Oblique slip fault</a:t>
            </a:r>
            <a:endParaRPr lang="en-US" sz="72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2532" name="Picture 4" descr="Olbique Slip">
            <a:extLst>
              <a:ext uri="{FF2B5EF4-FFF2-40B4-BE49-F238E27FC236}">
                <a16:creationId xmlns:a16="http://schemas.microsoft.com/office/drawing/2014/main" id="{7A4E4EDF-FD10-4D54-89D9-CA8A4D8CF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25728" r="4247" b="-66"/>
          <a:stretch/>
        </p:blipFill>
        <p:spPr bwMode="auto">
          <a:xfrm>
            <a:off x="761999" y="1836966"/>
            <a:ext cx="6172452" cy="38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32937C-D384-4D1D-9D7E-7FB9D5A416CC}"/>
              </a:ext>
            </a:extLst>
          </p:cNvPr>
          <p:cNvSpPr txBox="1"/>
          <p:nvPr/>
        </p:nvSpPr>
        <p:spPr>
          <a:xfrm>
            <a:off x="7146984" y="1836966"/>
            <a:ext cx="4881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Occurs when different fault movements are combined, e.g. reverse or normal &amp; strike-slip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Caused by a combination of shearing and tension of compression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0978B-C019-4432-838D-0A27925EFD58}"/>
              </a:ext>
            </a:extLst>
          </p:cNvPr>
          <p:cNvSpPr txBox="1"/>
          <p:nvPr/>
        </p:nvSpPr>
        <p:spPr>
          <a:xfrm>
            <a:off x="914400" y="5747657"/>
            <a:ext cx="5780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hlinkClick r:id="rId3"/>
              </a:rPr>
              <a:t>https://www.groovylabinabox.com/its-not-my-fault/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80159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2441542" y="90785"/>
            <a:ext cx="66270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Aftershocks</a:t>
            </a:r>
            <a:endParaRPr lang="en-US" sz="72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91ED205-756F-423B-99A7-1EB5E292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1" y="1087284"/>
            <a:ext cx="7009038" cy="49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CF5A11-0CBE-459C-A1EC-ED1018A62F59}"/>
              </a:ext>
            </a:extLst>
          </p:cNvPr>
          <p:cNvSpPr txBox="1"/>
          <p:nvPr/>
        </p:nvSpPr>
        <p:spPr>
          <a:xfrm>
            <a:off x="7859486" y="1338943"/>
            <a:ext cx="415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 w 6.2 Christchurch earthquake (red star) in the context of the Darfield main shock (green star) and aftershock sequence up until 04 September 2011.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EEEA3-C55F-4223-99EA-68B02580F346}"/>
              </a:ext>
            </a:extLst>
          </p:cNvPr>
          <p:cNvSpPr txBox="1"/>
          <p:nvPr/>
        </p:nvSpPr>
        <p:spPr>
          <a:xfrm>
            <a:off x="587831" y="6080404"/>
            <a:ext cx="733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hlinkClick r:id="rId3"/>
              </a:rPr>
              <a:t>https://www.researchgate.net/figure/The-M-w-62-Christchurch-earthquake-red-star-in-the-context-of-the-Darfield-main-shock_fig12_232904319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222608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3532602" y="90785"/>
            <a:ext cx="53113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Earthquakes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09DC8-944D-48BE-ABF6-3E158CDE03ED}"/>
              </a:ext>
            </a:extLst>
          </p:cNvPr>
          <p:cNvSpPr txBox="1"/>
          <p:nvPr/>
        </p:nvSpPr>
        <p:spPr>
          <a:xfrm>
            <a:off x="904875" y="1638984"/>
            <a:ext cx="395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err="1"/>
              <a:t>Ako</a:t>
            </a:r>
            <a:r>
              <a:rPr lang="en-NZ" sz="3600" b="1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C0BFB-997F-438F-B8B4-F978D56528C8}"/>
              </a:ext>
            </a:extLst>
          </p:cNvPr>
          <p:cNvSpPr txBox="1"/>
          <p:nvPr/>
        </p:nvSpPr>
        <p:spPr>
          <a:xfrm>
            <a:off x="6096000" y="1583173"/>
            <a:ext cx="207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/>
              <a:t>Hua: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FC5CC-5394-4186-AD9B-92634DF05472}"/>
              </a:ext>
            </a:extLst>
          </p:cNvPr>
          <p:cNvSpPr txBox="1"/>
          <p:nvPr/>
        </p:nvSpPr>
        <p:spPr>
          <a:xfrm>
            <a:off x="476249" y="2314575"/>
            <a:ext cx="51149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Learn what causes earthquakes</a:t>
            </a:r>
            <a:br>
              <a:rPr lang="en-NZ" sz="2800" b="1" dirty="0"/>
            </a:br>
            <a:endParaRPr lang="en-N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Describe the different types of faults</a:t>
            </a:r>
            <a:br>
              <a:rPr lang="en-NZ" sz="2800" b="1" dirty="0"/>
            </a:br>
            <a:endParaRPr lang="en-N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Understand that earthquakes produce several types of seismic waves each with different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17F47-F726-4061-8DB5-BA58D48DE74D}"/>
              </a:ext>
            </a:extLst>
          </p:cNvPr>
          <p:cNvSpPr txBox="1"/>
          <p:nvPr/>
        </p:nvSpPr>
        <p:spPr>
          <a:xfrm>
            <a:off x="6028738" y="2314575"/>
            <a:ext cx="55346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explain why and how earthquakes happen relative to volcanic activity, tectonic plate movement and fault lines.</a:t>
            </a:r>
            <a:br>
              <a:rPr lang="en-NZ" sz="2400" b="1" dirty="0"/>
            </a:br>
            <a:endParaRPr lang="en-N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identify the different types of faults and describe their features.</a:t>
            </a:r>
            <a:br>
              <a:rPr lang="en-NZ" sz="2400" b="1" dirty="0"/>
            </a:br>
            <a:endParaRPr lang="en-N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name the types of seismic waves produced by earthquakes and explain their characteristics.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670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2441542" y="90785"/>
            <a:ext cx="85655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Earthquakes at the tectonic boundary</a:t>
            </a:r>
            <a:endParaRPr lang="en-US" sz="60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5892CEF-89E8-40AB-BA0E-0CC0B1648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2" y="1411606"/>
            <a:ext cx="5293046" cy="45796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A54F86-2E8F-4223-8390-2526FD4B2ABF}"/>
              </a:ext>
            </a:extLst>
          </p:cNvPr>
          <p:cNvSpPr txBox="1"/>
          <p:nvPr/>
        </p:nvSpPr>
        <p:spPr>
          <a:xfrm>
            <a:off x="828675" y="5991225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From Bennett et al. (2014) Level 2 Earth and Space Science, p 151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F23BB-9EC4-4AAE-A264-C7425E1A04A9}"/>
              </a:ext>
            </a:extLst>
          </p:cNvPr>
          <p:cNvSpPr txBox="1"/>
          <p:nvPr/>
        </p:nvSpPr>
        <p:spPr>
          <a:xfrm>
            <a:off x="6307455" y="1602104"/>
            <a:ext cx="56673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Friction means that the subducting plate doesn’t slide smoothly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Before the plate subducts it is cold, brittle and likely to crack = </a:t>
            </a:r>
            <a:r>
              <a:rPr lang="en-NZ" sz="2400" b="1" dirty="0"/>
              <a:t>shallow earthquakes</a:t>
            </a:r>
          </a:p>
          <a:p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Sometimes the subducting plate suddenly shunts itself under the overlying plate = </a:t>
            </a:r>
            <a:r>
              <a:rPr lang="en-NZ" sz="2400" b="1" dirty="0"/>
              <a:t>subduction thrust earthquake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As the crust subducts deeper although it is less brittle it can still crack = </a:t>
            </a:r>
            <a:r>
              <a:rPr lang="en-NZ" sz="2400" b="1" dirty="0"/>
              <a:t>deep earthquakes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64548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2441542" y="90785"/>
            <a:ext cx="66270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Volcanic earthquakes</a:t>
            </a:r>
            <a:endParaRPr lang="en-US" sz="72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5362" name="Picture 2" descr="volcanic">
            <a:extLst>
              <a:ext uri="{FF2B5EF4-FFF2-40B4-BE49-F238E27FC236}">
                <a16:creationId xmlns:a16="http://schemas.microsoft.com/office/drawing/2014/main" id="{C8275CA2-B8BE-4F8D-A799-E8C219C7A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22146" r="12076"/>
          <a:stretch/>
        </p:blipFill>
        <p:spPr bwMode="auto">
          <a:xfrm>
            <a:off x="589407" y="1557039"/>
            <a:ext cx="6158946" cy="422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90596B-CA94-4D29-BBC7-D751BC83AB62}"/>
              </a:ext>
            </a:extLst>
          </p:cNvPr>
          <p:cNvSpPr txBox="1"/>
          <p:nvPr/>
        </p:nvSpPr>
        <p:spPr>
          <a:xfrm>
            <a:off x="504566" y="5782328"/>
            <a:ext cx="4780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hlinkClick r:id="rId3"/>
              </a:rPr>
              <a:t>https://arisakobayashi.wordpress.com/2015/08/16/6/</a:t>
            </a:r>
            <a:endParaRPr lang="en-NZ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E3218-95F4-4791-86BE-5EA81446923B}"/>
              </a:ext>
            </a:extLst>
          </p:cNvPr>
          <p:cNvSpPr txBox="1"/>
          <p:nvPr/>
        </p:nvSpPr>
        <p:spPr>
          <a:xfrm>
            <a:off x="7081671" y="1557039"/>
            <a:ext cx="39738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As magma rises through the crust, it breaks up the rock</a:t>
            </a:r>
          </a:p>
          <a:p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As the rock cracks, the energy is released as seismic waves causing an earthquake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64341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4053526" y="90785"/>
            <a:ext cx="4790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Liquefaction</a:t>
            </a:r>
            <a:endParaRPr lang="en-US" sz="72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6386" name="Picture 2" descr="Picture">
            <a:extLst>
              <a:ext uri="{FF2B5EF4-FFF2-40B4-BE49-F238E27FC236}">
                <a16:creationId xmlns:a16="http://schemas.microsoft.com/office/drawing/2014/main" id="{97FF7786-34F5-4AD9-AE34-9E87F8FBD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3" y="1748463"/>
            <a:ext cx="5961815" cy="33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B989AC-078A-4348-8D33-6A873EF00CC0}"/>
              </a:ext>
            </a:extLst>
          </p:cNvPr>
          <p:cNvSpPr txBox="1"/>
          <p:nvPr/>
        </p:nvSpPr>
        <p:spPr>
          <a:xfrm>
            <a:off x="325133" y="5174051"/>
            <a:ext cx="5770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p://ecan.govt.nz/advice/emergencies-and-hazard/earthquakes/pages/liquefaction-information.aspx</a:t>
            </a:r>
            <a:endParaRPr lang="en-NZ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2A263-6348-4DCB-A707-650B7AE2763A}"/>
              </a:ext>
            </a:extLst>
          </p:cNvPr>
          <p:cNvSpPr txBox="1"/>
          <p:nvPr/>
        </p:nvSpPr>
        <p:spPr>
          <a:xfrm>
            <a:off x="6411402" y="1238251"/>
            <a:ext cx="55146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occurs when an earthquake shakes loose silty or sandy saturated soil</a:t>
            </a:r>
            <a:br>
              <a:rPr lang="en-NZ" sz="2400" dirty="0"/>
            </a:b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The shaking reduces the strength and firmness</a:t>
            </a:r>
            <a:br>
              <a:rPr lang="en-NZ" sz="2400" dirty="0"/>
            </a:b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Groundwater rises up between the loose particles, exerting pressure on them</a:t>
            </a:r>
            <a:br>
              <a:rPr lang="en-NZ" sz="2400" dirty="0"/>
            </a:b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Increased pressure from the water enables the soil particles to move more freely with respect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239281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4053526" y="90785"/>
            <a:ext cx="4790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Liquefaction</a:t>
            </a:r>
            <a:endParaRPr lang="en-US" sz="72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6388" name="Picture 4" descr="Picture">
            <a:extLst>
              <a:ext uri="{FF2B5EF4-FFF2-40B4-BE49-F238E27FC236}">
                <a16:creationId xmlns:a16="http://schemas.microsoft.com/office/drawing/2014/main" id="{8CE33452-395C-41FF-8A1A-A6DF70D39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70" y="1009651"/>
            <a:ext cx="6764790" cy="52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514DE-C2A0-4F1C-A2B9-90E71AA30DA6}"/>
              </a:ext>
            </a:extLst>
          </p:cNvPr>
          <p:cNvSpPr txBox="1"/>
          <p:nvPr/>
        </p:nvSpPr>
        <p:spPr>
          <a:xfrm>
            <a:off x="2805970" y="6303834"/>
            <a:ext cx="5355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http://geology.isu.edu/wapi/envgeo/EG5_earthqks/eg_mod5.htm</a:t>
            </a:r>
          </a:p>
        </p:txBody>
      </p:sp>
    </p:spTree>
    <p:extLst>
      <p:ext uri="{BB962C8B-B14F-4D97-AF65-F5344CB8AC3E}">
        <p14:creationId xmlns:p14="http://schemas.microsoft.com/office/powerpoint/2010/main" val="2564519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4053526" y="90785"/>
            <a:ext cx="4790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Liquefaction</a:t>
            </a:r>
            <a:endParaRPr lang="en-US" sz="72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1045A266-10DC-4B38-B129-15070E3F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23" y="1188824"/>
            <a:ext cx="7391442" cy="44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A82C78-0F07-49D2-B545-80BBA8F93658}"/>
              </a:ext>
            </a:extLst>
          </p:cNvPr>
          <p:cNvSpPr txBox="1"/>
          <p:nvPr/>
        </p:nvSpPr>
        <p:spPr>
          <a:xfrm>
            <a:off x="2753023" y="5679713"/>
            <a:ext cx="627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hlinkClick r:id="rId3"/>
              </a:rPr>
              <a:t>https://twitter.com/wcyb_ricky/status/1068590975935746048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82461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4053526" y="90785"/>
            <a:ext cx="4790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Liquefaction</a:t>
            </a:r>
            <a:endParaRPr lang="en-US" sz="72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D812A-3064-4B06-9F00-2EBEE9424387}"/>
              </a:ext>
            </a:extLst>
          </p:cNvPr>
          <p:cNvSpPr txBox="1"/>
          <p:nvPr/>
        </p:nvSpPr>
        <p:spPr>
          <a:xfrm>
            <a:off x="2041687" y="5892283"/>
            <a:ext cx="763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rId2"/>
              </a:rPr>
              <a:t>https://www.sciencelearn.org.nz/videos/158-liquefaction-explained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66020-AB0B-4328-8923-C486AFC0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0" y="1680048"/>
            <a:ext cx="6001881" cy="3406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E39EB-EF38-44A7-95FE-EF75EBA5BE85}"/>
              </a:ext>
            </a:extLst>
          </p:cNvPr>
          <p:cNvSpPr txBox="1"/>
          <p:nvPr/>
        </p:nvSpPr>
        <p:spPr>
          <a:xfrm>
            <a:off x="325078" y="5086300"/>
            <a:ext cx="5316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hlinkClick r:id="rId4"/>
              </a:rPr>
              <a:t>https://portmoodycommunity.wordpress.com/other/soil-liquefaction-and-lessons-learned-from-christchurch/</a:t>
            </a:r>
            <a:endParaRPr lang="en-NZ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96432-FC07-4725-B7B0-D95D499E0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663" y="1695228"/>
            <a:ext cx="5720279" cy="3397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0B8F74-696E-4352-ACD6-BFAF51DC785B}"/>
              </a:ext>
            </a:extLst>
          </p:cNvPr>
          <p:cNvSpPr txBox="1"/>
          <p:nvPr/>
        </p:nvSpPr>
        <p:spPr>
          <a:xfrm>
            <a:off x="6550206" y="5114805"/>
            <a:ext cx="4597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hlinkClick r:id="rId6"/>
              </a:rPr>
              <a:t>https://en.wikipedia.org/wiki/Soil_liquefaction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76858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6C48D-BB1E-4EF1-A89B-0892F3F121C9}"/>
              </a:ext>
            </a:extLst>
          </p:cNvPr>
          <p:cNvSpPr/>
          <p:nvPr/>
        </p:nvSpPr>
        <p:spPr>
          <a:xfrm>
            <a:off x="3348039" y="486712"/>
            <a:ext cx="4768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Revision notes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E4B66-3580-4CDA-B6BE-54077EE3BF72}"/>
              </a:ext>
            </a:extLst>
          </p:cNvPr>
          <p:cNvSpPr txBox="1"/>
          <p:nvPr/>
        </p:nvSpPr>
        <p:spPr>
          <a:xfrm>
            <a:off x="2105026" y="2321004"/>
            <a:ext cx="7839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Use the worksheets to write some notes on what we have covered. </a:t>
            </a:r>
          </a:p>
          <a:p>
            <a:endParaRPr lang="en-NZ" sz="3200" dirty="0"/>
          </a:p>
          <a:p>
            <a:r>
              <a:rPr lang="en-NZ" sz="3200" dirty="0"/>
              <a:t>You can use your textbooks/photocopied pages to jog your memories.</a:t>
            </a:r>
          </a:p>
        </p:txBody>
      </p:sp>
    </p:spTree>
    <p:extLst>
      <p:ext uri="{BB962C8B-B14F-4D97-AF65-F5344CB8AC3E}">
        <p14:creationId xmlns:p14="http://schemas.microsoft.com/office/powerpoint/2010/main" val="879313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6C48D-BB1E-4EF1-A89B-0892F3F121C9}"/>
              </a:ext>
            </a:extLst>
          </p:cNvPr>
          <p:cNvSpPr/>
          <p:nvPr/>
        </p:nvSpPr>
        <p:spPr>
          <a:xfrm>
            <a:off x="3348039" y="486712"/>
            <a:ext cx="4768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Examples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71DD2-2C8B-40DE-8057-2C92501EE4FD}"/>
              </a:ext>
            </a:extLst>
          </p:cNvPr>
          <p:cNvSpPr txBox="1"/>
          <p:nvPr/>
        </p:nvSpPr>
        <p:spPr>
          <a:xfrm>
            <a:off x="2457450" y="2058761"/>
            <a:ext cx="66770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hlinkClick r:id="rId2"/>
              </a:rPr>
              <a:t>2016 Kaikoura Earthquake</a:t>
            </a:r>
            <a:endParaRPr lang="en-NZ" sz="2400" b="1" dirty="0"/>
          </a:p>
          <a:p>
            <a:r>
              <a:rPr lang="en-NZ" sz="2400" dirty="0">
                <a:hlinkClick r:id="rId2"/>
              </a:rPr>
              <a:t>https://www.sciencelearn.org.nz/resources/2312-kaikoura-earthquake</a:t>
            </a:r>
            <a:endParaRPr lang="en-NZ" sz="2400" dirty="0"/>
          </a:p>
          <a:p>
            <a:endParaRPr lang="en-NZ" sz="2400" b="1" dirty="0"/>
          </a:p>
          <a:p>
            <a:endParaRPr lang="en-NZ" sz="2400" b="1" dirty="0"/>
          </a:p>
          <a:p>
            <a:r>
              <a:rPr lang="en-NZ" sz="2400" b="1" dirty="0">
                <a:hlinkClick r:id="rId3"/>
              </a:rPr>
              <a:t>The Alpine Fault</a:t>
            </a:r>
            <a:endParaRPr lang="en-NZ" sz="2400" b="1" dirty="0"/>
          </a:p>
          <a:p>
            <a:r>
              <a:rPr lang="en-NZ" sz="2400">
                <a:hlinkClick r:id="rId3"/>
              </a:rPr>
              <a:t>https://www.sciencelearn.org.nz/resources/330-the-alpine-fault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1063029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D91E3-5290-45FC-B3B6-14933A1CC654}"/>
              </a:ext>
            </a:extLst>
          </p:cNvPr>
          <p:cNvSpPr/>
          <p:nvPr/>
        </p:nvSpPr>
        <p:spPr>
          <a:xfrm>
            <a:off x="2106574" y="0"/>
            <a:ext cx="7200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Today: Earthquakes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09DC8-944D-48BE-ABF6-3E158CDE03ED}"/>
              </a:ext>
            </a:extLst>
          </p:cNvPr>
          <p:cNvSpPr txBox="1"/>
          <p:nvPr/>
        </p:nvSpPr>
        <p:spPr>
          <a:xfrm>
            <a:off x="904875" y="1029386"/>
            <a:ext cx="395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err="1"/>
              <a:t>Ako</a:t>
            </a:r>
            <a:r>
              <a:rPr lang="en-NZ" sz="3600" b="1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C0BFB-997F-438F-B8B4-F978D56528C8}"/>
              </a:ext>
            </a:extLst>
          </p:cNvPr>
          <p:cNvSpPr txBox="1"/>
          <p:nvPr/>
        </p:nvSpPr>
        <p:spPr>
          <a:xfrm>
            <a:off x="6096000" y="973575"/>
            <a:ext cx="207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/>
              <a:t>Hua: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FC5CC-5394-4186-AD9B-92634DF05472}"/>
              </a:ext>
            </a:extLst>
          </p:cNvPr>
          <p:cNvSpPr txBox="1"/>
          <p:nvPr/>
        </p:nvSpPr>
        <p:spPr>
          <a:xfrm>
            <a:off x="592005" y="1777693"/>
            <a:ext cx="51149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Learn what causes earthquakes</a:t>
            </a:r>
            <a:br>
              <a:rPr lang="en-NZ" sz="2800" b="1" dirty="0"/>
            </a:br>
            <a:endParaRPr lang="en-N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Describe the different types of faults</a:t>
            </a:r>
            <a:br>
              <a:rPr lang="en-NZ" sz="2800" b="1" dirty="0"/>
            </a:br>
            <a:endParaRPr lang="en-N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Learn what aftershocks are</a:t>
            </a:r>
            <a:br>
              <a:rPr lang="en-NZ" sz="2800" b="1" dirty="0"/>
            </a:br>
            <a:endParaRPr lang="en-N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/>
              <a:t>Learn what liquefaction is and how it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17F47-F726-4061-8DB5-BA58D48DE74D}"/>
              </a:ext>
            </a:extLst>
          </p:cNvPr>
          <p:cNvSpPr txBox="1"/>
          <p:nvPr/>
        </p:nvSpPr>
        <p:spPr>
          <a:xfrm>
            <a:off x="6028738" y="1704977"/>
            <a:ext cx="61632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explain why and how earthquakes happen relative to volcanic activity, tectonic plate movement and fault lines.</a:t>
            </a:r>
            <a:br>
              <a:rPr lang="en-NZ" sz="2400" b="1" dirty="0"/>
            </a:br>
            <a:endParaRPr lang="en-N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identify the different types of faults and describe their features.</a:t>
            </a:r>
            <a:br>
              <a:rPr lang="en-NZ" sz="2400" b="1" dirty="0"/>
            </a:br>
            <a:endParaRPr lang="en-N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explain what aftershocks are and why they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I can describe liquefaction and the processes involved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Picture 10" descr="A picture containing tattoo&#10;&#10;Description automatically generated">
            <a:extLst>
              <a:ext uri="{FF2B5EF4-FFF2-40B4-BE49-F238E27FC236}">
                <a16:creationId xmlns:a16="http://schemas.microsoft.com/office/drawing/2014/main" id="{2A34509D-421E-4CAF-B272-3669A3F34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6009"/>
            <a:ext cx="4630817" cy="5954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921F1B-4CB0-4A09-84E5-714ACB3C2E3F}"/>
              </a:ext>
            </a:extLst>
          </p:cNvPr>
          <p:cNvSpPr txBox="1"/>
          <p:nvPr/>
        </p:nvSpPr>
        <p:spPr>
          <a:xfrm>
            <a:off x="4343400" y="6370431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From Bennett et al. (2014) Level 2 Earth and Space Science, p 149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7C84B-0FC5-49B8-B44D-47921891FE8B}"/>
              </a:ext>
            </a:extLst>
          </p:cNvPr>
          <p:cNvSpPr txBox="1"/>
          <p:nvPr/>
        </p:nvSpPr>
        <p:spPr>
          <a:xfrm>
            <a:off x="371475" y="920654"/>
            <a:ext cx="37528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/>
              <a:t>Map of faults around New Zealand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266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68EDB1-351B-40F7-B471-81088BA2D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3" t="9664" r="56814" b="54621"/>
          <a:stretch/>
        </p:blipFill>
        <p:spPr>
          <a:xfrm>
            <a:off x="979902" y="1399117"/>
            <a:ext cx="5105400" cy="2410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1B2908-6020-4E50-8408-B1C18067A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3" t="45379" r="56814" b="18907"/>
          <a:stretch/>
        </p:blipFill>
        <p:spPr>
          <a:xfrm>
            <a:off x="990600" y="4054210"/>
            <a:ext cx="5105401" cy="2410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2ABE88-039B-40F2-A1AA-A74E3E525D40}"/>
              </a:ext>
            </a:extLst>
          </p:cNvPr>
          <p:cNvSpPr/>
          <p:nvPr/>
        </p:nvSpPr>
        <p:spPr>
          <a:xfrm>
            <a:off x="3532602" y="90785"/>
            <a:ext cx="49922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Types of fault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4866A-018A-4BB4-B111-E7A93F26F1B0}"/>
              </a:ext>
            </a:extLst>
          </p:cNvPr>
          <p:cNvSpPr txBox="1"/>
          <p:nvPr/>
        </p:nvSpPr>
        <p:spPr>
          <a:xfrm>
            <a:off x="6780365" y="1323887"/>
            <a:ext cx="4992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/>
              <a:t>Normal fault: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Occurs where crust is being pulled apart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Land has slumped downwards</a:t>
            </a:r>
          </a:p>
          <a:p>
            <a:endParaRPr lang="en-NZ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A8535-3038-4586-8454-AEBC3C89F2F4}"/>
              </a:ext>
            </a:extLst>
          </p:cNvPr>
          <p:cNvSpPr txBox="1"/>
          <p:nvPr/>
        </p:nvSpPr>
        <p:spPr>
          <a:xfrm>
            <a:off x="6885140" y="4054210"/>
            <a:ext cx="5092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/>
              <a:t>Reverse fault: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Occurs where crust is being pushed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Land is compressed causing one side to overlap the other</a:t>
            </a:r>
          </a:p>
          <a:p>
            <a:endParaRPr lang="en-NZ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9E042-ABA8-4211-BFF0-E6AFD69CD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248" r="68349"/>
          <a:stretch/>
        </p:blipFill>
        <p:spPr>
          <a:xfrm>
            <a:off x="992427" y="6391450"/>
            <a:ext cx="5092875" cy="3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8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9081A-2693-46B8-AD14-781007EF9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61" t="9171" r="2945" b="8812"/>
          <a:stretch/>
        </p:blipFill>
        <p:spPr>
          <a:xfrm>
            <a:off x="655022" y="1566565"/>
            <a:ext cx="5348613" cy="464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2A3C45-583D-4EDB-BE58-DDDD037048B3}"/>
              </a:ext>
            </a:extLst>
          </p:cNvPr>
          <p:cNvSpPr/>
          <p:nvPr/>
        </p:nvSpPr>
        <p:spPr>
          <a:xfrm>
            <a:off x="3532602" y="90785"/>
            <a:ext cx="49922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Types of fault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B9AA7-635C-4039-9DD9-EDF2D1EAC554}"/>
              </a:ext>
            </a:extLst>
          </p:cNvPr>
          <p:cNvSpPr txBox="1"/>
          <p:nvPr/>
        </p:nvSpPr>
        <p:spPr>
          <a:xfrm>
            <a:off x="6188365" y="1582341"/>
            <a:ext cx="57317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/>
              <a:t>Strike-slip faults:</a:t>
            </a:r>
          </a:p>
          <a:p>
            <a:endParaRPr lang="en-N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/>
              <a:t>Occur when blocks move sideways past each other</a:t>
            </a:r>
          </a:p>
          <a:p>
            <a:endParaRPr lang="en-N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/>
              <a:t>Can build tension and then move suddenly</a:t>
            </a:r>
          </a:p>
          <a:p>
            <a:endParaRPr lang="en-N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/>
              <a:t>Many of NZ’s major faults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ABE1E-5FD2-4075-812D-CF90322AB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248" r="68349"/>
          <a:stretch/>
        </p:blipFill>
        <p:spPr>
          <a:xfrm>
            <a:off x="655022" y="6214765"/>
            <a:ext cx="5348613" cy="3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9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0617D-7B8A-4540-870D-7FDDE05C7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338"/>
            <a:ext cx="7791384" cy="5810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6E83B2-F16B-4096-8DC9-FC905B63F6E5}"/>
              </a:ext>
            </a:extLst>
          </p:cNvPr>
          <p:cNvSpPr txBox="1"/>
          <p:nvPr/>
        </p:nvSpPr>
        <p:spPr>
          <a:xfrm>
            <a:off x="-49454" y="6248162"/>
            <a:ext cx="789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hlinkClick r:id="rId3"/>
              </a:rPr>
              <a:t>https://www.air-worldwide.com/publications/air-currents/2019/Earthquake-Risk-in-New-Zealand--A-Major-Model-Update/</a:t>
            </a:r>
            <a:endParaRPr lang="en-NZ" sz="1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9CB351-1CC4-41A6-99FB-5FB2F77BD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6" t="50299" r="9545" b="5763"/>
          <a:stretch/>
        </p:blipFill>
        <p:spPr bwMode="auto">
          <a:xfrm>
            <a:off x="7305773" y="2158736"/>
            <a:ext cx="4765880" cy="24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895802E-F1C8-4346-9AAF-051EC3BC2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50509" r="54540" b="19717"/>
          <a:stretch/>
        </p:blipFill>
        <p:spPr bwMode="auto">
          <a:xfrm>
            <a:off x="7552047" y="471338"/>
            <a:ext cx="4519606" cy="16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D39E259-7813-4CF3-A927-B9E00A5FD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r="55720" b="61243"/>
          <a:stretch/>
        </p:blipFill>
        <p:spPr bwMode="auto">
          <a:xfrm>
            <a:off x="7305773" y="4324294"/>
            <a:ext cx="4765880" cy="19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EEAE20-9B2D-49A1-9B0D-1C8327B5D12C}"/>
              </a:ext>
            </a:extLst>
          </p:cNvPr>
          <p:cNvSpPr txBox="1"/>
          <p:nvPr/>
        </p:nvSpPr>
        <p:spPr>
          <a:xfrm>
            <a:off x="10510837" y="4072078"/>
            <a:ext cx="15608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300" dirty="0"/>
              <a:t>Strike-slip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D637F9-4FDA-449F-B7AD-1652F3A36F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248" r="68349"/>
          <a:stretch/>
        </p:blipFill>
        <p:spPr>
          <a:xfrm>
            <a:off x="8041941" y="6254874"/>
            <a:ext cx="4029712" cy="3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FA0FF3-D1B0-4B78-8C9C-D4543AE0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02" y="725686"/>
            <a:ext cx="8010525" cy="53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4F550-B8A9-4E44-9A3F-7E5468D708C4}"/>
              </a:ext>
            </a:extLst>
          </p:cNvPr>
          <p:cNvSpPr txBox="1"/>
          <p:nvPr/>
        </p:nvSpPr>
        <p:spPr>
          <a:xfrm>
            <a:off x="5348874" y="6062499"/>
            <a:ext cx="534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hlinkClick r:id="rId3"/>
              </a:rPr>
              <a:t>https://www.sciencelearn.org.nz/resources/340-seismic-waves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34811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D3F5E4-FCF7-4FC1-9408-E98EE5C4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5819" b="73256"/>
          <a:stretch/>
        </p:blipFill>
        <p:spPr bwMode="auto">
          <a:xfrm>
            <a:off x="790575" y="1177903"/>
            <a:ext cx="5610226" cy="248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CF6B773-1361-408A-86BF-2777736CD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25468" r="7161" b="46764"/>
          <a:stretch/>
        </p:blipFill>
        <p:spPr bwMode="auto">
          <a:xfrm>
            <a:off x="790575" y="3890665"/>
            <a:ext cx="5610226" cy="27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55EDAD-0031-4774-87FA-0A6876E8C7E4}"/>
              </a:ext>
            </a:extLst>
          </p:cNvPr>
          <p:cNvSpPr txBox="1"/>
          <p:nvPr/>
        </p:nvSpPr>
        <p:spPr>
          <a:xfrm>
            <a:off x="6856565" y="1095287"/>
            <a:ext cx="4544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Primary (P) wave: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Travel fastest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Travel through the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Often a ‘thud’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Arrive first at seismometer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Move rock particles back and forth in direction of travel</a:t>
            </a:r>
          </a:p>
          <a:p>
            <a:endParaRPr lang="en-NZ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49A0A-56F3-4F70-BDF3-D47C8946AD40}"/>
              </a:ext>
            </a:extLst>
          </p:cNvPr>
          <p:cNvSpPr txBox="1"/>
          <p:nvPr/>
        </p:nvSpPr>
        <p:spPr>
          <a:xfrm>
            <a:off x="6856565" y="4093586"/>
            <a:ext cx="4544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Secondary (S) wave: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Travel slower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Travel through the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Rolling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Arrive second at seismometer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Move rock particles perpendicular to path of waves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FA368-A6A7-460F-AC3B-1ECA2EFE04E2}"/>
              </a:ext>
            </a:extLst>
          </p:cNvPr>
          <p:cNvSpPr/>
          <p:nvPr/>
        </p:nvSpPr>
        <p:spPr>
          <a:xfrm>
            <a:off x="3532602" y="90785"/>
            <a:ext cx="49922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hlinkClick r:id="rId3"/>
              </a:rPr>
              <a:t>Body waves</a:t>
            </a:r>
            <a:endParaRPr lang="en-US" sz="5400" b="1" cap="none" spc="0" dirty="0">
              <a:ln w="381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D2724EA-6C80-4EE1-9656-BB2894CBF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88"/>
          <a:stretch/>
        </p:blipFill>
        <p:spPr bwMode="auto">
          <a:xfrm rot="5400000">
            <a:off x="3468574" y="3850857"/>
            <a:ext cx="254226" cy="56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6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F8F65F-068D-4D37-87C5-F98A8C831DD6}"/>
              </a:ext>
            </a:extLst>
          </p:cNvPr>
          <p:cNvSpPr txBox="1"/>
          <p:nvPr/>
        </p:nvSpPr>
        <p:spPr>
          <a:xfrm>
            <a:off x="8843962" y="781051"/>
            <a:ext cx="16668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4244-4E27-48F3-B1C7-6EDBDA41B2E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B70806-3537-47D2-8654-229CAAEDE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52111" r="14306" b="23891"/>
          <a:stretch/>
        </p:blipFill>
        <p:spPr bwMode="auto">
          <a:xfrm>
            <a:off x="669751" y="1237987"/>
            <a:ext cx="5743575" cy="258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66859B9-B435-47FA-9405-5021095B9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76109" r="14646"/>
          <a:stretch/>
        </p:blipFill>
        <p:spPr bwMode="auto">
          <a:xfrm>
            <a:off x="669751" y="3992670"/>
            <a:ext cx="5743575" cy="258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36C0AF-9F8A-46F4-8817-4527BFE4A888}"/>
              </a:ext>
            </a:extLst>
          </p:cNvPr>
          <p:cNvSpPr txBox="1"/>
          <p:nvPr/>
        </p:nvSpPr>
        <p:spPr>
          <a:xfrm>
            <a:off x="6956772" y="1130449"/>
            <a:ext cx="4992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Rayleigh (R) waves: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Travel along the surface of the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Cause the most intense shaking and so are the most destructive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Travel as ripples in the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Can move through water</a:t>
            </a:r>
          </a:p>
          <a:p>
            <a:endParaRPr lang="en-NZ" sz="2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75DDD0-ADCF-4919-8CA0-AA6E45AE8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88"/>
          <a:stretch/>
        </p:blipFill>
        <p:spPr bwMode="auto">
          <a:xfrm rot="5400000">
            <a:off x="3368366" y="3625389"/>
            <a:ext cx="254226" cy="56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9597FA-DDD8-442B-995F-84FA911CB079}"/>
              </a:ext>
            </a:extLst>
          </p:cNvPr>
          <p:cNvSpPr/>
          <p:nvPr/>
        </p:nvSpPr>
        <p:spPr>
          <a:xfrm>
            <a:off x="3532602" y="90785"/>
            <a:ext cx="49922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81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Surface waves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0F2CC7-A73C-437E-B934-0315806D26C5}"/>
              </a:ext>
            </a:extLst>
          </p:cNvPr>
          <p:cNvSpPr txBox="1"/>
          <p:nvPr/>
        </p:nvSpPr>
        <p:spPr>
          <a:xfrm>
            <a:off x="6956772" y="3616662"/>
            <a:ext cx="4992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Love (L) waves: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Travel along the surface of the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Cause the most intense shaking and so are the most destructive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Cause horizontal shearing of the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Slightly faster than R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Can only shake water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196605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1209</Words>
  <Application>Microsoft Office PowerPoint</Application>
  <PresentationFormat>Widescreen</PresentationFormat>
  <Paragraphs>167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 teacher2</dc:creator>
  <cp:lastModifiedBy>Graeme Bloomfield</cp:lastModifiedBy>
  <cp:revision>5</cp:revision>
  <dcterms:created xsi:type="dcterms:W3CDTF">2020-06-02T07:47:02Z</dcterms:created>
  <dcterms:modified xsi:type="dcterms:W3CDTF">2020-06-07T19:54:38Z</dcterms:modified>
</cp:coreProperties>
</file>