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2" r:id="rId3"/>
    <p:sldId id="256" r:id="rId4"/>
    <p:sldId id="273" r:id="rId5"/>
    <p:sldId id="274" r:id="rId6"/>
    <p:sldId id="275" r:id="rId7"/>
    <p:sldId id="276" r:id="rId8"/>
    <p:sldId id="278" r:id="rId9"/>
    <p:sldId id="284" r:id="rId10"/>
    <p:sldId id="282" r:id="rId11"/>
    <p:sldId id="283" r:id="rId12"/>
    <p:sldId id="285"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60" d="100"/>
          <a:sy n="160" d="100"/>
        </p:scale>
        <p:origin x="-1686" y="-2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04BAD-BEDD-4D59-B839-2F601FB0102D}" type="datetimeFigureOut">
              <a:rPr lang="en-AU" smtClean="0"/>
              <a:t>29/08/2018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9E711-59FA-45BB-AD66-6D8D0FC899E7}" type="slidenum">
              <a:rPr lang="en-AU" smtClean="0"/>
              <a:t>‹#›</a:t>
            </a:fld>
            <a:endParaRPr lang="en-AU"/>
          </a:p>
        </p:txBody>
      </p:sp>
    </p:spTree>
    <p:extLst>
      <p:ext uri="{BB962C8B-B14F-4D97-AF65-F5344CB8AC3E}">
        <p14:creationId xmlns:p14="http://schemas.microsoft.com/office/powerpoint/2010/main" val="305206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Ocean</a:t>
            </a:r>
            <a:r>
              <a:rPr lang="en-NZ" baseline="0" dirty="0"/>
              <a:t> Acidification is not climate change, but is caused by the same problem of CO2, Co2 not only gets trapped in the atmosphere, we are luckily the ocean sucks some of it up. But consequently if has its own effects, the Co2 in the oceans turns in the carbonic acid. Making the oceans more acidic.</a:t>
            </a:r>
          </a:p>
          <a:p>
            <a:r>
              <a:rPr lang="en-NZ" baseline="0" dirty="0"/>
              <a:t>Do you know what an acid is? Some thing sour, so something like lemon juice or vinegar, stomach acid. On the other side of the scale there are bases (opposite), so if its not sour it is ?? Difficult one, it is sort of slippery, baking soda, ammonia. </a:t>
            </a:r>
          </a:p>
          <a:p>
            <a:r>
              <a:rPr lang="en-NZ" baseline="0" dirty="0"/>
              <a:t>Acids can corrode things, they dissolve things. And in particular it dissolves things made of calcium carbonate… </a:t>
            </a:r>
            <a:r>
              <a:rPr lang="en-NZ" baseline="0" dirty="0" err="1"/>
              <a:t>ie</a:t>
            </a:r>
            <a:r>
              <a:rPr lang="en-NZ" baseline="0" dirty="0"/>
              <a:t> shells. </a:t>
            </a:r>
          </a:p>
          <a:p>
            <a:r>
              <a:rPr lang="en-NZ" baseline="0" dirty="0"/>
              <a:t>What can you think of in the ocean that might be affected if the ocean turns more acidic. The ocean is actual more of a base, and so the ocean is not actually becoming an acid, but it is going lower down the scale.</a:t>
            </a:r>
          </a:p>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E82AB-8CF7-47C5-8055-DB02C98192FC}" type="slidenum">
              <a:rPr kumimoji="0" lang="en-N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49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E82AB-8CF7-47C5-8055-DB02C98192FC}" type="slidenum">
              <a:rPr lang="en-NZ" smtClean="0"/>
              <a:t>7</a:t>
            </a:fld>
            <a:endParaRPr lang="en-NZ"/>
          </a:p>
        </p:txBody>
      </p:sp>
    </p:spTree>
    <p:extLst>
      <p:ext uri="{BB962C8B-B14F-4D97-AF65-F5344CB8AC3E}">
        <p14:creationId xmlns:p14="http://schemas.microsoft.com/office/powerpoint/2010/main" val="161855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E82AB-8CF7-47C5-8055-DB02C98192FC}" type="slidenum">
              <a:rPr lang="en-NZ" smtClean="0"/>
              <a:t>9</a:t>
            </a:fld>
            <a:endParaRPr lang="en-NZ"/>
          </a:p>
        </p:txBody>
      </p:sp>
    </p:spTree>
    <p:extLst>
      <p:ext uri="{BB962C8B-B14F-4D97-AF65-F5344CB8AC3E}">
        <p14:creationId xmlns:p14="http://schemas.microsoft.com/office/powerpoint/2010/main" val="139945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261C-5E91-4561-8964-19EE6FE6D3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220B07D-B509-4D44-9161-B1DEE320E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54FADB-609B-423A-B789-4B2795344076}"/>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5" name="Footer Placeholder 4">
            <a:extLst>
              <a:ext uri="{FF2B5EF4-FFF2-40B4-BE49-F238E27FC236}">
                <a16:creationId xmlns:a16="http://schemas.microsoft.com/office/drawing/2014/main" id="{9F3F89BA-4111-46AD-B382-5A792301F10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6A9BD0-6954-46AE-86B1-B71CF23DF7A8}"/>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151611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2BF42-0792-4D27-BACD-99F5EEAB6F1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0F506A8-DC8A-47A3-BAE1-801D9694D1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FCADBD-8294-4B89-8958-CA496911CFAF}"/>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5" name="Footer Placeholder 4">
            <a:extLst>
              <a:ext uri="{FF2B5EF4-FFF2-40B4-BE49-F238E27FC236}">
                <a16:creationId xmlns:a16="http://schemas.microsoft.com/office/drawing/2014/main" id="{1E98B753-78DB-4E87-A67B-50A02E3FF6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EC9743-6723-45DC-B568-62CBA5698C9A}"/>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157022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B1EC6-349E-421C-B72C-6BA10763BB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1CBBBAC-5DCB-47A5-9E87-DA8D0B4792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E84C66C-A47F-415D-BF02-AAC8C4E93522}"/>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5" name="Footer Placeholder 4">
            <a:extLst>
              <a:ext uri="{FF2B5EF4-FFF2-40B4-BE49-F238E27FC236}">
                <a16:creationId xmlns:a16="http://schemas.microsoft.com/office/drawing/2014/main" id="{224AEB94-0B7E-4A93-878D-5D2AE71CBF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775A0A2-099A-4752-BD1F-A1BFAE711F99}"/>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62398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D57F4938-F5BD-436A-BD22-93C204F54EC0}" type="datetimeFigureOut">
              <a:rPr lang="en-NZ" smtClean="0"/>
              <a:t>29/08/2018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1628331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57F4938-F5BD-436A-BD22-93C204F54EC0}" type="datetimeFigureOut">
              <a:rPr lang="en-NZ" smtClean="0"/>
              <a:t>29/08/2018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3972718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F4938-F5BD-436A-BD22-93C204F54EC0}" type="datetimeFigureOut">
              <a:rPr lang="en-NZ" smtClean="0"/>
              <a:t>29/08/2018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182796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D57F4938-F5BD-436A-BD22-93C204F54EC0}" type="datetimeFigureOut">
              <a:rPr lang="en-NZ" smtClean="0"/>
              <a:t>29/08/2018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249707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D57F4938-F5BD-436A-BD22-93C204F54EC0}" type="datetimeFigureOut">
              <a:rPr lang="en-NZ" smtClean="0"/>
              <a:t>29/08/2018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1300544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D57F4938-F5BD-436A-BD22-93C204F54EC0}" type="datetimeFigureOut">
              <a:rPr lang="en-NZ" smtClean="0"/>
              <a:t>29/08/2018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1037911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F4938-F5BD-436A-BD22-93C204F54EC0}" type="datetimeFigureOut">
              <a:rPr lang="en-NZ" smtClean="0"/>
              <a:t>29/08/2018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569146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F4938-F5BD-436A-BD22-93C204F54EC0}" type="datetimeFigureOut">
              <a:rPr lang="en-NZ" smtClean="0"/>
              <a:t>29/08/2018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55625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7E76-C680-45CC-A096-64192CE81C3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E815CF6-BEA5-4778-B45D-A575A5FD77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494013-FB15-4E6B-9231-3B7AC18B7506}"/>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5" name="Footer Placeholder 4">
            <a:extLst>
              <a:ext uri="{FF2B5EF4-FFF2-40B4-BE49-F238E27FC236}">
                <a16:creationId xmlns:a16="http://schemas.microsoft.com/office/drawing/2014/main" id="{0CDCFE7E-4E50-47B5-8754-9CF2F90FB8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ABD681-021F-4F7B-A849-02C5800FABD9}"/>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4147967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F4938-F5BD-436A-BD22-93C204F54EC0}" type="datetimeFigureOut">
              <a:rPr lang="en-NZ" smtClean="0"/>
              <a:t>29/08/2018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2283875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57F4938-F5BD-436A-BD22-93C204F54EC0}" type="datetimeFigureOut">
              <a:rPr lang="en-NZ" smtClean="0"/>
              <a:t>29/08/2018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248261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57F4938-F5BD-436A-BD22-93C204F54EC0}" type="datetimeFigureOut">
              <a:rPr lang="en-NZ" smtClean="0"/>
              <a:t>29/08/2018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6DC9DC6-96E7-4E21-9E49-8ED52C467A73}" type="slidenum">
              <a:rPr lang="en-NZ" smtClean="0"/>
              <a:t>‹#›</a:t>
            </a:fld>
            <a:endParaRPr lang="en-NZ"/>
          </a:p>
        </p:txBody>
      </p:sp>
    </p:spTree>
    <p:extLst>
      <p:ext uri="{BB962C8B-B14F-4D97-AF65-F5344CB8AC3E}">
        <p14:creationId xmlns:p14="http://schemas.microsoft.com/office/powerpoint/2010/main" val="191358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6792-7FAE-47C5-A23A-BC5D2493AE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B3053B8-4492-445B-A064-1D2D64B768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BC97C9-22FC-4A9C-AC1F-35BBF75BED1B}"/>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5" name="Footer Placeholder 4">
            <a:extLst>
              <a:ext uri="{FF2B5EF4-FFF2-40B4-BE49-F238E27FC236}">
                <a16:creationId xmlns:a16="http://schemas.microsoft.com/office/drawing/2014/main" id="{8A900FDE-8404-44D4-AF4C-B558056031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5DD551-45BC-46E5-9DEE-F6D8BA85A5EA}"/>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164890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80EC-3D74-4CB4-90B8-30C2229C9C5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328820-ED46-4663-9940-7328708AFB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EE765E6-BDAC-4B62-9B9E-D445BF3EDE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0615004-B885-47C8-8B97-1D7E4E5CA413}"/>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6" name="Footer Placeholder 5">
            <a:extLst>
              <a:ext uri="{FF2B5EF4-FFF2-40B4-BE49-F238E27FC236}">
                <a16:creationId xmlns:a16="http://schemas.microsoft.com/office/drawing/2014/main" id="{20C59F3E-DD6C-4DA9-85BC-27FF284F133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DD4462-8588-4AE7-B2DC-412507BE5BBC}"/>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76045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584C-D00F-49B6-9DD2-697DCAFBEBF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4ED8DBC-5295-4769-81D0-E5EB72A99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3D9FB5-53E1-401A-BD8C-F71F53BAE1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3567C7C-7B16-4B62-A3E2-D7530B94A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40CF69-2F33-4D94-AAA0-A9F67CDA10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947460C-7856-47F0-9AB0-8C2D1ED90B3E}"/>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8" name="Footer Placeholder 7">
            <a:extLst>
              <a:ext uri="{FF2B5EF4-FFF2-40B4-BE49-F238E27FC236}">
                <a16:creationId xmlns:a16="http://schemas.microsoft.com/office/drawing/2014/main" id="{D2AD5E8A-A983-4AE7-B5A0-D548E0D7BEF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F240736-2F55-4F04-80BE-E23D3F28CADD}"/>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271581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8492-6B5B-46BE-93EF-DBD31A61D40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00957D5-C913-43DE-B136-72A27B783038}"/>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4" name="Footer Placeholder 3">
            <a:extLst>
              <a:ext uri="{FF2B5EF4-FFF2-40B4-BE49-F238E27FC236}">
                <a16:creationId xmlns:a16="http://schemas.microsoft.com/office/drawing/2014/main" id="{BEFF2045-6305-4D2E-95A6-4487B9C5C70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1BD2EA9-9758-444A-9B54-4F7058DF2FBD}"/>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72976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6648B9-3E58-4D32-BBCD-B4E65C4A3A33}"/>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3" name="Footer Placeholder 2">
            <a:extLst>
              <a:ext uri="{FF2B5EF4-FFF2-40B4-BE49-F238E27FC236}">
                <a16:creationId xmlns:a16="http://schemas.microsoft.com/office/drawing/2014/main" id="{F2DF0625-3623-4F7D-B6AD-FD7A7960253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C994F69-1E38-4594-9255-CC21EA5B8FB0}"/>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408287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AB9F-5B5F-453A-A5D0-58EFB7788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5AA9377-927F-4F2D-A34C-299217402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0EB0345-4FCB-461D-9DB9-BD084C8F7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4BAE7C-74A9-4F79-9744-E8813B1BE134}"/>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6" name="Footer Placeholder 5">
            <a:extLst>
              <a:ext uri="{FF2B5EF4-FFF2-40B4-BE49-F238E27FC236}">
                <a16:creationId xmlns:a16="http://schemas.microsoft.com/office/drawing/2014/main" id="{C665D3B5-47F3-4F23-BFD9-82378B2B01B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A12292A-F497-41EF-A41F-0E6A0AE7F57B}"/>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231138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09B5-640B-4588-A071-21C0258F6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C40CCC1-DB27-45EA-A25D-407124F5D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8BE8924-7DEA-42B4-BA12-A61ED139D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0823B5-F655-4CF0-9F1D-22FD6D614A7B}"/>
              </a:ext>
            </a:extLst>
          </p:cNvPr>
          <p:cNvSpPr>
            <a:spLocks noGrp="1"/>
          </p:cNvSpPr>
          <p:nvPr>
            <p:ph type="dt" sz="half" idx="10"/>
          </p:nvPr>
        </p:nvSpPr>
        <p:spPr/>
        <p:txBody>
          <a:bodyPr/>
          <a:lstStyle/>
          <a:p>
            <a:fld id="{3B059CE6-5875-43EB-B40E-2520E4B7C731}" type="datetimeFigureOut">
              <a:rPr lang="en-AU" smtClean="0"/>
              <a:t>29/08/2018</a:t>
            </a:fld>
            <a:endParaRPr lang="en-AU"/>
          </a:p>
        </p:txBody>
      </p:sp>
      <p:sp>
        <p:nvSpPr>
          <p:cNvPr id="6" name="Footer Placeholder 5">
            <a:extLst>
              <a:ext uri="{FF2B5EF4-FFF2-40B4-BE49-F238E27FC236}">
                <a16:creationId xmlns:a16="http://schemas.microsoft.com/office/drawing/2014/main" id="{4CCE1A19-AC4F-4122-8EB5-73F2F6626E2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3EC104C-ECBF-4547-9DE4-11D5A76868EA}"/>
              </a:ext>
            </a:extLst>
          </p:cNvPr>
          <p:cNvSpPr>
            <a:spLocks noGrp="1"/>
          </p:cNvSpPr>
          <p:nvPr>
            <p:ph type="sldNum" sz="quarter" idx="12"/>
          </p:nvPr>
        </p:nvSpPr>
        <p:spPr/>
        <p:txBody>
          <a:bodyPr/>
          <a:lstStyle/>
          <a:p>
            <a:fld id="{13878E06-C9C2-4981-A288-9497BC52975E}" type="slidenum">
              <a:rPr lang="en-AU" smtClean="0"/>
              <a:t>‹#›</a:t>
            </a:fld>
            <a:endParaRPr lang="en-AU"/>
          </a:p>
        </p:txBody>
      </p:sp>
    </p:spTree>
    <p:extLst>
      <p:ext uri="{BB962C8B-B14F-4D97-AF65-F5344CB8AC3E}">
        <p14:creationId xmlns:p14="http://schemas.microsoft.com/office/powerpoint/2010/main" val="143530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EF289-7C64-4248-A95B-43D4B34C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20FCBC-D9C5-46B6-AB2D-5A1196743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3CB8D3-8BA5-4B94-9642-6255BDD97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59CE6-5875-43EB-B40E-2520E4B7C731}" type="datetimeFigureOut">
              <a:rPr lang="en-AU" smtClean="0"/>
              <a:t>29/08/2018</a:t>
            </a:fld>
            <a:endParaRPr lang="en-AU"/>
          </a:p>
        </p:txBody>
      </p:sp>
      <p:sp>
        <p:nvSpPr>
          <p:cNvPr id="5" name="Footer Placeholder 4">
            <a:extLst>
              <a:ext uri="{FF2B5EF4-FFF2-40B4-BE49-F238E27FC236}">
                <a16:creationId xmlns:a16="http://schemas.microsoft.com/office/drawing/2014/main" id="{0F00FFB7-40B7-4D8C-A6EC-26D35F449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7AABDF9-1F10-4303-B9C0-FD19AAA564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78E06-C9C2-4981-A288-9497BC52975E}" type="slidenum">
              <a:rPr lang="en-AU" smtClean="0"/>
              <a:t>‹#›</a:t>
            </a:fld>
            <a:endParaRPr lang="en-AU"/>
          </a:p>
        </p:txBody>
      </p:sp>
    </p:spTree>
    <p:extLst>
      <p:ext uri="{BB962C8B-B14F-4D97-AF65-F5344CB8AC3E}">
        <p14:creationId xmlns:p14="http://schemas.microsoft.com/office/powerpoint/2010/main" val="2039858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F4938-F5BD-436A-BD22-93C204F54EC0}" type="datetimeFigureOut">
              <a:rPr lang="en-NZ" smtClean="0"/>
              <a:t>29/08/2018</a:t>
            </a:fld>
            <a:endParaRPr lang="en-NZ"/>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C9DC6-96E7-4E21-9E49-8ED52C467A73}" type="slidenum">
              <a:rPr lang="en-NZ" smtClean="0"/>
              <a:t>‹#›</a:t>
            </a:fld>
            <a:endParaRPr lang="en-NZ"/>
          </a:p>
        </p:txBody>
      </p:sp>
    </p:spTree>
    <p:extLst>
      <p:ext uri="{BB962C8B-B14F-4D97-AF65-F5344CB8AC3E}">
        <p14:creationId xmlns:p14="http://schemas.microsoft.com/office/powerpoint/2010/main" val="2653376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6SMWGV-DB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6000">
              <a:schemeClr val="accent1">
                <a:tint val="66000"/>
                <a:satMod val="160000"/>
              </a:schemeClr>
            </a:gs>
            <a:gs pos="50000">
              <a:schemeClr val="accent1">
                <a:tint val="44500"/>
                <a:satMod val="160000"/>
              </a:schemeClr>
            </a:gs>
            <a:gs pos="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775520" y="332657"/>
            <a:ext cx="6552728" cy="954107"/>
          </a:xfrm>
          <a:prstGeom prst="rect">
            <a:avLst/>
          </a:prstGeom>
          <a:noFill/>
        </p:spPr>
        <p:txBody>
          <a:bodyPr wrap="square" rtlCol="0">
            <a:spAutoFit/>
          </a:bodyPr>
          <a:lstStyle/>
          <a:p>
            <a:r>
              <a:rPr lang="en-NZ" sz="2800" dirty="0">
                <a:solidFill>
                  <a:prstClr val="black"/>
                </a:solidFill>
                <a:latin typeface="Goudy Stout" panose="0202090407030B020401" pitchFamily="18" charset="0"/>
              </a:rPr>
              <a:t>Ocean Acidification</a:t>
            </a:r>
          </a:p>
        </p:txBody>
      </p:sp>
      <p:grpSp>
        <p:nvGrpSpPr>
          <p:cNvPr id="3" name="Group 2"/>
          <p:cNvGrpSpPr/>
          <p:nvPr/>
        </p:nvGrpSpPr>
        <p:grpSpPr>
          <a:xfrm flipV="1">
            <a:off x="5447928" y="4197678"/>
            <a:ext cx="4968552" cy="567659"/>
            <a:chOff x="341832" y="4879316"/>
            <a:chExt cx="8373454" cy="1111522"/>
          </a:xfrm>
        </p:grpSpPr>
        <p:sp>
          <p:nvSpPr>
            <p:cNvPr id="4" name="Freeform 3"/>
            <p:cNvSpPr/>
            <p:nvPr/>
          </p:nvSpPr>
          <p:spPr>
            <a:xfrm>
              <a:off x="341832" y="4879316"/>
              <a:ext cx="8221054" cy="959122"/>
            </a:xfrm>
            <a:custGeom>
              <a:avLst/>
              <a:gdLst>
                <a:gd name="connsiteX0" fmla="*/ 0 w 8221054"/>
                <a:gd name="connsiteY0" fmla="*/ 367802 h 959122"/>
                <a:gd name="connsiteX1" fmla="*/ 632389 w 8221054"/>
                <a:gd name="connsiteY1" fmla="*/ 957462 h 959122"/>
                <a:gd name="connsiteX2" fmla="*/ 1563880 w 8221054"/>
                <a:gd name="connsiteY2" fmla="*/ 205432 h 959122"/>
                <a:gd name="connsiteX3" fmla="*/ 2401368 w 8221054"/>
                <a:gd name="connsiteY3" fmla="*/ 906187 h 959122"/>
                <a:gd name="connsiteX4" fmla="*/ 3435409 w 8221054"/>
                <a:gd name="connsiteY4" fmla="*/ 162703 h 959122"/>
                <a:gd name="connsiteX5" fmla="*/ 4529271 w 8221054"/>
                <a:gd name="connsiteY5" fmla="*/ 914733 h 959122"/>
                <a:gd name="connsiteX6" fmla="*/ 5571858 w 8221054"/>
                <a:gd name="connsiteY6" fmla="*/ 85791 h 959122"/>
                <a:gd name="connsiteX7" fmla="*/ 6400800 w 8221054"/>
                <a:gd name="connsiteY7" fmla="*/ 641267 h 959122"/>
                <a:gd name="connsiteX8" fmla="*/ 6674265 w 8221054"/>
                <a:gd name="connsiteY8" fmla="*/ 632721 h 959122"/>
                <a:gd name="connsiteX9" fmla="*/ 7289562 w 8221054"/>
                <a:gd name="connsiteY9" fmla="*/ 333 h 959122"/>
                <a:gd name="connsiteX10" fmla="*/ 8221054 w 8221054"/>
                <a:gd name="connsiteY10" fmla="*/ 726725 h 95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1054" h="959122">
                  <a:moveTo>
                    <a:pt x="0" y="367802"/>
                  </a:moveTo>
                  <a:cubicBezTo>
                    <a:pt x="185871" y="676163"/>
                    <a:pt x="371742" y="984524"/>
                    <a:pt x="632389" y="957462"/>
                  </a:cubicBezTo>
                  <a:cubicBezTo>
                    <a:pt x="893036" y="930400"/>
                    <a:pt x="1269050" y="213978"/>
                    <a:pt x="1563880" y="205432"/>
                  </a:cubicBezTo>
                  <a:cubicBezTo>
                    <a:pt x="1858710" y="196886"/>
                    <a:pt x="2089447" y="913309"/>
                    <a:pt x="2401368" y="906187"/>
                  </a:cubicBezTo>
                  <a:cubicBezTo>
                    <a:pt x="2713290" y="899066"/>
                    <a:pt x="3080759" y="161279"/>
                    <a:pt x="3435409" y="162703"/>
                  </a:cubicBezTo>
                  <a:cubicBezTo>
                    <a:pt x="3790059" y="164127"/>
                    <a:pt x="4173196" y="927552"/>
                    <a:pt x="4529271" y="914733"/>
                  </a:cubicBezTo>
                  <a:cubicBezTo>
                    <a:pt x="4885346" y="901914"/>
                    <a:pt x="5259937" y="131369"/>
                    <a:pt x="5571858" y="85791"/>
                  </a:cubicBezTo>
                  <a:cubicBezTo>
                    <a:pt x="5883779" y="40213"/>
                    <a:pt x="6217066" y="550112"/>
                    <a:pt x="6400800" y="641267"/>
                  </a:cubicBezTo>
                  <a:cubicBezTo>
                    <a:pt x="6584534" y="732422"/>
                    <a:pt x="6526138" y="739543"/>
                    <a:pt x="6674265" y="632721"/>
                  </a:cubicBezTo>
                  <a:cubicBezTo>
                    <a:pt x="6822392" y="525899"/>
                    <a:pt x="7031764" y="-15334"/>
                    <a:pt x="7289562" y="333"/>
                  </a:cubicBezTo>
                  <a:cubicBezTo>
                    <a:pt x="7547360" y="16000"/>
                    <a:pt x="8065805" y="608508"/>
                    <a:pt x="8221054" y="7267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sp>
          <p:nvSpPr>
            <p:cNvPr id="5" name="Freeform 4"/>
            <p:cNvSpPr/>
            <p:nvPr/>
          </p:nvSpPr>
          <p:spPr>
            <a:xfrm rot="10800000">
              <a:off x="494232" y="5031716"/>
              <a:ext cx="8221054" cy="959122"/>
            </a:xfrm>
            <a:custGeom>
              <a:avLst/>
              <a:gdLst>
                <a:gd name="connsiteX0" fmla="*/ 0 w 8221054"/>
                <a:gd name="connsiteY0" fmla="*/ 367802 h 959122"/>
                <a:gd name="connsiteX1" fmla="*/ 632389 w 8221054"/>
                <a:gd name="connsiteY1" fmla="*/ 957462 h 959122"/>
                <a:gd name="connsiteX2" fmla="*/ 1563880 w 8221054"/>
                <a:gd name="connsiteY2" fmla="*/ 205432 h 959122"/>
                <a:gd name="connsiteX3" fmla="*/ 2401368 w 8221054"/>
                <a:gd name="connsiteY3" fmla="*/ 906187 h 959122"/>
                <a:gd name="connsiteX4" fmla="*/ 3435409 w 8221054"/>
                <a:gd name="connsiteY4" fmla="*/ 162703 h 959122"/>
                <a:gd name="connsiteX5" fmla="*/ 4529271 w 8221054"/>
                <a:gd name="connsiteY5" fmla="*/ 914733 h 959122"/>
                <a:gd name="connsiteX6" fmla="*/ 5571858 w 8221054"/>
                <a:gd name="connsiteY6" fmla="*/ 85791 h 959122"/>
                <a:gd name="connsiteX7" fmla="*/ 6400800 w 8221054"/>
                <a:gd name="connsiteY7" fmla="*/ 641267 h 959122"/>
                <a:gd name="connsiteX8" fmla="*/ 6674265 w 8221054"/>
                <a:gd name="connsiteY8" fmla="*/ 632721 h 959122"/>
                <a:gd name="connsiteX9" fmla="*/ 7289562 w 8221054"/>
                <a:gd name="connsiteY9" fmla="*/ 333 h 959122"/>
                <a:gd name="connsiteX10" fmla="*/ 8221054 w 8221054"/>
                <a:gd name="connsiteY10" fmla="*/ 726725 h 95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1054" h="959122">
                  <a:moveTo>
                    <a:pt x="0" y="367802"/>
                  </a:moveTo>
                  <a:cubicBezTo>
                    <a:pt x="185871" y="676163"/>
                    <a:pt x="371742" y="984524"/>
                    <a:pt x="632389" y="957462"/>
                  </a:cubicBezTo>
                  <a:cubicBezTo>
                    <a:pt x="893036" y="930400"/>
                    <a:pt x="1269050" y="213978"/>
                    <a:pt x="1563880" y="205432"/>
                  </a:cubicBezTo>
                  <a:cubicBezTo>
                    <a:pt x="1858710" y="196886"/>
                    <a:pt x="2089447" y="913309"/>
                    <a:pt x="2401368" y="906187"/>
                  </a:cubicBezTo>
                  <a:cubicBezTo>
                    <a:pt x="2713290" y="899066"/>
                    <a:pt x="3080759" y="161279"/>
                    <a:pt x="3435409" y="162703"/>
                  </a:cubicBezTo>
                  <a:cubicBezTo>
                    <a:pt x="3790059" y="164127"/>
                    <a:pt x="4173196" y="927552"/>
                    <a:pt x="4529271" y="914733"/>
                  </a:cubicBezTo>
                  <a:cubicBezTo>
                    <a:pt x="4885346" y="901914"/>
                    <a:pt x="5259937" y="131369"/>
                    <a:pt x="5571858" y="85791"/>
                  </a:cubicBezTo>
                  <a:cubicBezTo>
                    <a:pt x="5883779" y="40213"/>
                    <a:pt x="6217066" y="550112"/>
                    <a:pt x="6400800" y="641267"/>
                  </a:cubicBezTo>
                  <a:cubicBezTo>
                    <a:pt x="6584534" y="732422"/>
                    <a:pt x="6526138" y="739543"/>
                    <a:pt x="6674265" y="632721"/>
                  </a:cubicBezTo>
                  <a:cubicBezTo>
                    <a:pt x="6822392" y="525899"/>
                    <a:pt x="7031764" y="-15334"/>
                    <a:pt x="7289562" y="333"/>
                  </a:cubicBezTo>
                  <a:cubicBezTo>
                    <a:pt x="7547360" y="16000"/>
                    <a:pt x="8065805" y="608508"/>
                    <a:pt x="8221054" y="7267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grpSp>
      <p:pic>
        <p:nvPicPr>
          <p:cNvPr id="6" name="Picture 4" descr="C:\Users\cristinaa\AppData\Local\Microsoft\Windows\Temporary Internet Files\Content.IE5\W9I0A17K\220px-Factory.svg[1].pn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t="25411"/>
          <a:stretch/>
        </p:blipFill>
        <p:spPr bwMode="auto">
          <a:xfrm>
            <a:off x="1415480" y="5198182"/>
            <a:ext cx="2845595" cy="1852353"/>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p:cNvSpPr/>
          <p:nvPr/>
        </p:nvSpPr>
        <p:spPr>
          <a:xfrm>
            <a:off x="4027687" y="4350627"/>
            <a:ext cx="466774" cy="41471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sp>
        <p:nvSpPr>
          <p:cNvPr id="8" name="Cloud 7"/>
          <p:cNvSpPr/>
          <p:nvPr/>
        </p:nvSpPr>
        <p:spPr>
          <a:xfrm>
            <a:off x="4494461" y="3140969"/>
            <a:ext cx="737443" cy="69112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sp>
        <p:nvSpPr>
          <p:cNvPr id="9" name="Cloud 8"/>
          <p:cNvSpPr/>
          <p:nvPr/>
        </p:nvSpPr>
        <p:spPr>
          <a:xfrm>
            <a:off x="5231904" y="1916833"/>
            <a:ext cx="1224137" cy="90714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prstClr val="white"/>
              </a:solidFill>
              <a:latin typeface="Calibri"/>
            </a:endParaRPr>
          </a:p>
        </p:txBody>
      </p:sp>
      <p:sp>
        <p:nvSpPr>
          <p:cNvPr id="10" name="TextBox 9"/>
          <p:cNvSpPr txBox="1"/>
          <p:nvPr/>
        </p:nvSpPr>
        <p:spPr>
          <a:xfrm>
            <a:off x="7176120" y="2708920"/>
            <a:ext cx="936104" cy="523220"/>
          </a:xfrm>
          <a:prstGeom prst="rect">
            <a:avLst/>
          </a:prstGeom>
          <a:noFill/>
        </p:spPr>
        <p:txBody>
          <a:bodyPr wrap="square" rtlCol="0">
            <a:spAutoFit/>
          </a:bodyPr>
          <a:lstStyle/>
          <a:p>
            <a:r>
              <a:rPr lang="en-NZ" sz="2800" b="1" dirty="0">
                <a:solidFill>
                  <a:srgbClr val="C0504D"/>
                </a:solidFill>
                <a:latin typeface="Calibri"/>
              </a:rPr>
              <a:t>CO</a:t>
            </a:r>
            <a:r>
              <a:rPr lang="en-NZ" sz="2800" b="1" baseline="-25000" dirty="0">
                <a:solidFill>
                  <a:srgbClr val="C0504D"/>
                </a:solidFill>
                <a:latin typeface="Calibri"/>
              </a:rPr>
              <a:t>2</a:t>
            </a:r>
          </a:p>
        </p:txBody>
      </p:sp>
      <p:sp>
        <p:nvSpPr>
          <p:cNvPr id="11" name="TextBox 10"/>
          <p:cNvSpPr txBox="1"/>
          <p:nvPr/>
        </p:nvSpPr>
        <p:spPr>
          <a:xfrm>
            <a:off x="8264624" y="2300761"/>
            <a:ext cx="936104" cy="523220"/>
          </a:xfrm>
          <a:prstGeom prst="rect">
            <a:avLst/>
          </a:prstGeom>
          <a:noFill/>
        </p:spPr>
        <p:txBody>
          <a:bodyPr wrap="square" rtlCol="0">
            <a:spAutoFit/>
          </a:bodyPr>
          <a:lstStyle/>
          <a:p>
            <a:r>
              <a:rPr lang="en-NZ" sz="2800" b="1" dirty="0">
                <a:solidFill>
                  <a:srgbClr val="C0504D"/>
                </a:solidFill>
                <a:latin typeface="Calibri"/>
              </a:rPr>
              <a:t>CO</a:t>
            </a:r>
            <a:r>
              <a:rPr lang="en-NZ" sz="2800" b="1" baseline="-25000" dirty="0">
                <a:solidFill>
                  <a:srgbClr val="C0504D"/>
                </a:solidFill>
                <a:latin typeface="Calibri"/>
              </a:rPr>
              <a:t>2</a:t>
            </a:r>
          </a:p>
        </p:txBody>
      </p:sp>
      <p:sp>
        <p:nvSpPr>
          <p:cNvPr id="12" name="TextBox 11"/>
          <p:cNvSpPr txBox="1"/>
          <p:nvPr/>
        </p:nvSpPr>
        <p:spPr>
          <a:xfrm>
            <a:off x="8949606" y="3384540"/>
            <a:ext cx="936104" cy="523220"/>
          </a:xfrm>
          <a:prstGeom prst="rect">
            <a:avLst/>
          </a:prstGeom>
          <a:noFill/>
        </p:spPr>
        <p:txBody>
          <a:bodyPr wrap="square" rtlCol="0">
            <a:spAutoFit/>
          </a:bodyPr>
          <a:lstStyle/>
          <a:p>
            <a:r>
              <a:rPr lang="en-NZ" sz="2800" b="1" dirty="0">
                <a:solidFill>
                  <a:srgbClr val="C0504D"/>
                </a:solidFill>
                <a:latin typeface="Calibri"/>
              </a:rPr>
              <a:t>CO</a:t>
            </a:r>
            <a:r>
              <a:rPr lang="en-NZ" sz="2800" b="1" baseline="-25000" dirty="0">
                <a:solidFill>
                  <a:srgbClr val="C0504D"/>
                </a:solidFill>
                <a:latin typeface="Calibri"/>
              </a:rPr>
              <a:t>2</a:t>
            </a:r>
          </a:p>
        </p:txBody>
      </p:sp>
      <p:cxnSp>
        <p:nvCxnSpPr>
          <p:cNvPr id="14" name="Straight Arrow Connector 13"/>
          <p:cNvCxnSpPr>
            <a:stCxn id="10" idx="2"/>
          </p:cNvCxnSpPr>
          <p:nvPr/>
        </p:nvCxnSpPr>
        <p:spPr>
          <a:xfrm>
            <a:off x="7644172" y="3232140"/>
            <a:ext cx="0" cy="111848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8544272" y="2927287"/>
            <a:ext cx="0" cy="111848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9229254" y="3832094"/>
            <a:ext cx="0" cy="44341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8194" name="Picture 2" descr="C:\Users\cristinaa\AppData\Local\Microsoft\Windows\Temporary Internet Files\Content.IE5\W9I0A17K\188214164[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400" b="36000" l="54667" r="98000"/>
                    </a14:imgEffect>
                  </a14:imgLayer>
                </a14:imgProps>
              </a:ext>
              <a:ext uri="{28A0092B-C50C-407E-A947-70E740481C1C}">
                <a14:useLocalDpi xmlns:a14="http://schemas.microsoft.com/office/drawing/2010/main" val="0"/>
              </a:ext>
            </a:extLst>
          </a:blip>
          <a:srcRect/>
          <a:stretch>
            <a:fillRect/>
          </a:stretch>
        </p:blipFill>
        <p:spPr bwMode="auto">
          <a:xfrm>
            <a:off x="5963012" y="5198182"/>
            <a:ext cx="4617608" cy="3055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663952" y="5517233"/>
            <a:ext cx="2448272" cy="646331"/>
          </a:xfrm>
          <a:prstGeom prst="rect">
            <a:avLst/>
          </a:prstGeom>
          <a:noFill/>
        </p:spPr>
        <p:txBody>
          <a:bodyPr wrap="square" rtlCol="0">
            <a:spAutoFit/>
          </a:bodyPr>
          <a:lstStyle/>
          <a:p>
            <a:pPr algn="ctr"/>
            <a:r>
              <a:rPr lang="en-NZ" dirty="0">
                <a:solidFill>
                  <a:srgbClr val="1F497D">
                    <a:lumMod val="75000"/>
                  </a:srgbClr>
                </a:solidFill>
                <a:latin typeface="Goudy Stout" panose="0202090407030B020401" pitchFamily="18" charset="0"/>
              </a:rPr>
              <a:t>Carbonic Acid</a:t>
            </a:r>
          </a:p>
        </p:txBody>
      </p:sp>
    </p:spTree>
    <p:extLst>
      <p:ext uri="{BB962C8B-B14F-4D97-AF65-F5344CB8AC3E}">
        <p14:creationId xmlns:p14="http://schemas.microsoft.com/office/powerpoint/2010/main" val="1736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0" presetClass="path" presetSubtype="0" accel="50000" decel="50000" fill="hold" grpId="0" nodeType="afterEffect">
                                  <p:stCondLst>
                                    <p:cond delay="0"/>
                                  </p:stCondLst>
                                  <p:childTnLst>
                                    <p:animMotion origin="layout" path="M -0.07119 0.07891 C -0.06997 0.07451 -0.06806 0.07011 -0.06615 0.06618 C -0.06459 0.06294 -0.05869 0.06132 -0.05678 0.05878 C -0.05487 0.05623 -0.054 0.05484 -0.05174 0.05276 C -0.04914 0.05045 -0.04862 0.04651 -0.04532 0.04536 C -0.04046 0.03795 -0.0481 0.04906 -0.04219 0.04281 C -0.04167 0.04212 -0.0415 0.04096 -0.04098 0.04027 C -0.03837 0.0368 -0.03455 0.03332 -0.03091 0.03194 C -0.029 0.02893 -0.02327 0.02476 -0.02014 0.02361 C -0.01876 0.02152 -0.00851 0.01088 -0.00643 0.01019 C -0.00417 0.00718 -0.00157 0.00371 -5.55556E-6 8.38963E-6 " pathEditMode="relative" ptsTypes="ffffffffffA">
                                      <p:cBhvr>
                                        <p:cTn id="13" dur="2000" fill="hold"/>
                                        <p:tgtEl>
                                          <p:spTgt spid="8"/>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grpId="0" nodeType="afterEffect">
                                  <p:stCondLst>
                                    <p:cond delay="0"/>
                                  </p:stCondLst>
                                  <p:childTnLst>
                                    <p:animMotion origin="layout" path="M -0.02361 0.02893 C -0.0177 0.02245 -0.01336 0.01527 -0.00642 0.0118 C -0.0059 0.00926 -0.0059 0.00648 -0.00486 0.0044 C -0.00364 0.00209 -4.16667E-6 -0.00023 -4.16667E-6 -4.11846E-6 " pathEditMode="relative" rAng="0" ptsTypes="fffA">
                                      <p:cBhvr>
                                        <p:cTn id="20" dur="2000" fill="hold"/>
                                        <p:tgtEl>
                                          <p:spTgt spid="7"/>
                                        </p:tgtEl>
                                        <p:attrNameLst>
                                          <p:attrName>ppt_x</p:attrName>
                                          <p:attrName>ppt_y</p:attrName>
                                        </p:attrNameLst>
                                      </p:cBhvr>
                                      <p:rCtr x="1181" y="-145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0"/>
                            </p:stCondLst>
                            <p:childTnLst>
                              <p:par>
                                <p:cTn id="26" presetID="0" presetClass="path" presetSubtype="0" accel="50000" decel="50000" fill="hold" grpId="0" nodeType="afterEffect">
                                  <p:stCondLst>
                                    <p:cond delay="0"/>
                                  </p:stCondLst>
                                  <p:childTnLst>
                                    <p:animMotion origin="layout" path="M -0.07119 0.07891 C -0.06997 0.07451 -0.06806 0.07011 -0.06615 0.06618 C -0.06459 0.06294 -0.05869 0.06132 -0.05678 0.05878 C -0.05487 0.05623 -0.054 0.05484 -0.05174 0.05276 C -0.04914 0.05045 -0.04862 0.04651 -0.04532 0.04536 C -0.04046 0.03795 -0.0481 0.04906 -0.04219 0.04281 C -0.04167 0.04212 -0.0415 0.04096 -0.04098 0.04027 C -0.03837 0.0368 -0.03455 0.03332 -0.03091 0.03194 C -0.029 0.02893 -0.02327 0.02476 -0.02014 0.02361 C -0.01876 0.02152 -0.00851 0.01088 -0.00643 0.01019 C -0.00417 0.00718 -0.00157 0.00371 -5.55556E-6 8.38963E-6 " pathEditMode="relative" ptsTypes="ffffffffffA">
                                      <p:cBhvr>
                                        <p:cTn id="27"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929"/>
          <a:stretch/>
        </p:blipFill>
        <p:spPr>
          <a:xfrm>
            <a:off x="4842005" y="3568936"/>
            <a:ext cx="3611500" cy="295124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674" y="963049"/>
            <a:ext cx="3093081" cy="260588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0937"/>
          <a:stretch/>
        </p:blipFill>
        <p:spPr>
          <a:xfrm>
            <a:off x="1523999" y="3568935"/>
            <a:ext cx="3318006" cy="295124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6839" r="11734"/>
          <a:stretch/>
        </p:blipFill>
        <p:spPr>
          <a:xfrm>
            <a:off x="8408403" y="3568935"/>
            <a:ext cx="2949003" cy="2951243"/>
          </a:xfrm>
          <a:prstGeom prst="rect">
            <a:avLst/>
          </a:prstGeom>
        </p:spPr>
      </p:pic>
      <p:pic>
        <p:nvPicPr>
          <p:cNvPr id="9" name="Picture 8">
            <a:extLst>
              <a:ext uri="{FF2B5EF4-FFF2-40B4-BE49-F238E27FC236}">
                <a16:creationId xmlns:a16="http://schemas.microsoft.com/office/drawing/2014/main" id="{30DB86E9-166D-4E4D-9E29-5A427DDC90CE}"/>
              </a:ext>
            </a:extLst>
          </p:cNvPr>
          <p:cNvPicPr>
            <a:picLocks noChangeAspect="1"/>
          </p:cNvPicPr>
          <p:nvPr/>
        </p:nvPicPr>
        <p:blipFill rotWithShape="1">
          <a:blip r:embed="rId6">
            <a:extLst>
              <a:ext uri="{28A0092B-C50C-407E-A947-70E740481C1C}">
                <a14:useLocalDpi xmlns:a14="http://schemas.microsoft.com/office/drawing/2010/main" val="0"/>
              </a:ext>
            </a:extLst>
          </a:blip>
          <a:srcRect t="16252"/>
          <a:stretch/>
        </p:blipFill>
        <p:spPr>
          <a:xfrm rot="5400000">
            <a:off x="1890333" y="625087"/>
            <a:ext cx="2605887" cy="3297458"/>
          </a:xfrm>
          <a:prstGeom prst="rect">
            <a:avLst/>
          </a:prstGeom>
        </p:spPr>
      </p:pic>
      <p:pic>
        <p:nvPicPr>
          <p:cNvPr id="10" name="Picture 9">
            <a:extLst>
              <a:ext uri="{FF2B5EF4-FFF2-40B4-BE49-F238E27FC236}">
                <a16:creationId xmlns:a16="http://schemas.microsoft.com/office/drawing/2014/main" id="{34725442-A6BF-4E31-9C5C-DDE81E47A68C}"/>
              </a:ext>
            </a:extLst>
          </p:cNvPr>
          <p:cNvPicPr>
            <a:picLocks noChangeAspect="1"/>
          </p:cNvPicPr>
          <p:nvPr/>
        </p:nvPicPr>
        <p:blipFill rotWithShape="1">
          <a:blip r:embed="rId7"/>
          <a:srcRect l="61674" t="8065" r="9421" b="53812"/>
          <a:stretch/>
        </p:blipFill>
        <p:spPr>
          <a:xfrm>
            <a:off x="4796902" y="970872"/>
            <a:ext cx="3611500" cy="2605888"/>
          </a:xfrm>
          <a:prstGeom prst="rect">
            <a:avLst/>
          </a:prstGeom>
        </p:spPr>
      </p:pic>
    </p:spTree>
    <p:extLst>
      <p:ext uri="{BB962C8B-B14F-4D97-AF65-F5344CB8AC3E}">
        <p14:creationId xmlns:p14="http://schemas.microsoft.com/office/powerpoint/2010/main" val="404122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WA W &amp; A CARIM poster">
            <a:extLst>
              <a:ext uri="{FF2B5EF4-FFF2-40B4-BE49-F238E27FC236}">
                <a16:creationId xmlns:a16="http://schemas.microsoft.com/office/drawing/2014/main" id="{38427A16-4278-474C-B0D2-AE4600B12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0"/>
            <a:ext cx="96948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2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86EE1-3CC2-4B58-84AB-E00D8125A063}"/>
              </a:ext>
            </a:extLst>
          </p:cNvPr>
          <p:cNvSpPr/>
          <p:nvPr/>
        </p:nvSpPr>
        <p:spPr>
          <a:xfrm>
            <a:off x="5688972" y="1989275"/>
            <a:ext cx="6121163" cy="369332"/>
          </a:xfrm>
          <a:prstGeom prst="rect">
            <a:avLst/>
          </a:prstGeom>
        </p:spPr>
        <p:txBody>
          <a:bodyPr wrap="none">
            <a:spAutoFit/>
          </a:bodyPr>
          <a:lstStyle/>
          <a:p>
            <a:r>
              <a:rPr lang="en-AU" dirty="0"/>
              <a:t>https://www.sciencelearn.org.nz/videos/30-ocean-acidification</a:t>
            </a:r>
          </a:p>
        </p:txBody>
      </p:sp>
      <p:sp>
        <p:nvSpPr>
          <p:cNvPr id="3" name="Rectangle 2">
            <a:extLst>
              <a:ext uri="{FF2B5EF4-FFF2-40B4-BE49-F238E27FC236}">
                <a16:creationId xmlns:a16="http://schemas.microsoft.com/office/drawing/2014/main" id="{CE09F43D-FE10-4FB9-8F9C-F6CA490FD17D}"/>
              </a:ext>
            </a:extLst>
          </p:cNvPr>
          <p:cNvSpPr/>
          <p:nvPr/>
        </p:nvSpPr>
        <p:spPr>
          <a:xfrm>
            <a:off x="3048000" y="3105835"/>
            <a:ext cx="6096000" cy="646331"/>
          </a:xfrm>
          <a:prstGeom prst="rect">
            <a:avLst/>
          </a:prstGeom>
        </p:spPr>
        <p:txBody>
          <a:bodyPr>
            <a:spAutoFit/>
          </a:bodyPr>
          <a:lstStyle/>
          <a:p>
            <a:r>
              <a:rPr lang="en-AU"/>
              <a:t>https://www.sciencelearn.org.nz/resources/689-the-ocean-and-the-carbon-cycle</a:t>
            </a:r>
          </a:p>
        </p:txBody>
      </p:sp>
    </p:spTree>
    <p:extLst>
      <p:ext uri="{BB962C8B-B14F-4D97-AF65-F5344CB8AC3E}">
        <p14:creationId xmlns:p14="http://schemas.microsoft.com/office/powerpoint/2010/main" val="44885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526624-7612-4CB8-AFF8-4C33CF39720E}"/>
              </a:ext>
            </a:extLst>
          </p:cNvPr>
          <p:cNvSpPr>
            <a:spLocks noGrp="1"/>
          </p:cNvSpPr>
          <p:nvPr>
            <p:ph type="subTitle" idx="1"/>
          </p:nvPr>
        </p:nvSpPr>
        <p:spPr>
          <a:xfrm>
            <a:off x="781878" y="487778"/>
            <a:ext cx="2305878" cy="1115736"/>
          </a:xfrm>
        </p:spPr>
        <p:txBody>
          <a:bodyPr>
            <a:normAutofit/>
          </a:bodyPr>
          <a:lstStyle/>
          <a:p>
            <a:pPr algn="l"/>
            <a:r>
              <a:rPr lang="en-AU" sz="3200" dirty="0">
                <a:latin typeface="Goudy Stout" panose="0202090407030B020401" pitchFamily="18" charset="0"/>
              </a:rPr>
              <a:t>pH</a:t>
            </a:r>
          </a:p>
        </p:txBody>
      </p:sp>
      <p:pic>
        <p:nvPicPr>
          <p:cNvPr id="4" name="Picture 3" descr="http://www.whoi.edu/cms/images/oceanus/phScale_99988_286053_300859.gif">
            <a:extLst>
              <a:ext uri="{FF2B5EF4-FFF2-40B4-BE49-F238E27FC236}">
                <a16:creationId xmlns:a16="http://schemas.microsoft.com/office/drawing/2014/main" id="{650DA139-5C97-457D-9265-D7293DB422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91744" y="485617"/>
            <a:ext cx="4608512" cy="5886767"/>
          </a:xfrm>
          <a:prstGeom prst="rect">
            <a:avLst/>
          </a:prstGeom>
          <a:noFill/>
          <a:ln>
            <a:noFill/>
          </a:ln>
        </p:spPr>
      </p:pic>
    </p:spTree>
    <p:extLst>
      <p:ext uri="{BB962C8B-B14F-4D97-AF65-F5344CB8AC3E}">
        <p14:creationId xmlns:p14="http://schemas.microsoft.com/office/powerpoint/2010/main" val="141209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ACE Science Short: Ocean Acidification">
            <a:hlinkClick r:id="" action="ppaction://media"/>
            <a:extLst>
              <a:ext uri="{FF2B5EF4-FFF2-40B4-BE49-F238E27FC236}">
                <a16:creationId xmlns:a16="http://schemas.microsoft.com/office/drawing/2014/main" id="{2A337B71-B0EC-47A0-958F-40BF3C36B9A0}"/>
              </a:ext>
            </a:extLst>
          </p:cNvPr>
          <p:cNvPicPr>
            <a:picLocks noRot="1" noChangeAspect="1"/>
          </p:cNvPicPr>
          <p:nvPr>
            <a:videoFile r:link="rId1"/>
          </p:nvPr>
        </p:nvPicPr>
        <p:blipFill>
          <a:blip r:embed="rId3"/>
          <a:stretch>
            <a:fillRect/>
          </a:stretch>
        </p:blipFill>
        <p:spPr>
          <a:xfrm>
            <a:off x="331304" y="186358"/>
            <a:ext cx="11259931" cy="6333712"/>
          </a:xfrm>
          <a:prstGeom prst="rect">
            <a:avLst/>
          </a:prstGeom>
        </p:spPr>
      </p:pic>
    </p:spTree>
    <p:extLst>
      <p:ext uri="{BB962C8B-B14F-4D97-AF65-F5344CB8AC3E}">
        <p14:creationId xmlns:p14="http://schemas.microsoft.com/office/powerpoint/2010/main" val="153807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6000">
              <a:schemeClr val="accent1">
                <a:tint val="66000"/>
                <a:satMod val="160000"/>
              </a:schemeClr>
            </a:gs>
            <a:gs pos="50000">
              <a:schemeClr val="accent1">
                <a:tint val="44500"/>
                <a:satMod val="160000"/>
              </a:schemeClr>
            </a:gs>
            <a:gs pos="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0B02-4B7A-423E-9882-86D0992DA6AB}"/>
              </a:ext>
            </a:extLst>
          </p:cNvPr>
          <p:cNvSpPr>
            <a:spLocks noGrp="1"/>
          </p:cNvSpPr>
          <p:nvPr>
            <p:ph type="title"/>
          </p:nvPr>
        </p:nvSpPr>
        <p:spPr/>
        <p:txBody>
          <a:bodyPr/>
          <a:lstStyle/>
          <a:p>
            <a:r>
              <a:rPr lang="en-AU" dirty="0">
                <a:latin typeface="Goudy Stout" panose="0202090407030B020401" pitchFamily="18" charset="0"/>
              </a:rPr>
              <a:t>Chemistry</a:t>
            </a:r>
          </a:p>
        </p:txBody>
      </p:sp>
      <p:sp>
        <p:nvSpPr>
          <p:cNvPr id="3" name="Content Placeholder 2">
            <a:extLst>
              <a:ext uri="{FF2B5EF4-FFF2-40B4-BE49-F238E27FC236}">
                <a16:creationId xmlns:a16="http://schemas.microsoft.com/office/drawing/2014/main" id="{DEE97979-9B66-4B24-AC91-3F4737055FAF}"/>
              </a:ext>
            </a:extLst>
          </p:cNvPr>
          <p:cNvSpPr>
            <a:spLocks noGrp="1"/>
          </p:cNvSpPr>
          <p:nvPr>
            <p:ph idx="1"/>
          </p:nvPr>
        </p:nvSpPr>
        <p:spPr/>
        <p:txBody>
          <a:bodyPr>
            <a:normAutofit fontScale="92500" lnSpcReduction="20000"/>
          </a:bodyPr>
          <a:lstStyle/>
          <a:p>
            <a:pPr marL="0" indent="0">
              <a:buNone/>
            </a:pPr>
            <a:r>
              <a:rPr lang="en-NZ" dirty="0">
                <a:latin typeface="Aharoni" panose="02010803020104030203" pitchFamily="2" charset="-79"/>
                <a:cs typeface="Aharoni" panose="02010803020104030203" pitchFamily="2" charset="-79"/>
              </a:rPr>
              <a:t>These molecules and ions are essential to know in order to understand ocean acidification</a:t>
            </a:r>
            <a:r>
              <a:rPr lang="en-NZ" b="1" dirty="0">
                <a:latin typeface="Aharoni" panose="02010803020104030203" pitchFamily="2" charset="-79"/>
                <a:cs typeface="Aharoni" panose="02010803020104030203" pitchFamily="2" charset="-79"/>
              </a:rPr>
              <a:t>.</a:t>
            </a:r>
            <a:r>
              <a:rPr lang="en-NZ" dirty="0">
                <a:latin typeface="Aharoni" panose="02010803020104030203" pitchFamily="2" charset="-79"/>
                <a:cs typeface="Aharoni" panose="02010803020104030203" pitchFamily="2" charset="-79"/>
              </a:rPr>
              <a:t> </a:t>
            </a:r>
          </a:p>
          <a:p>
            <a:endParaRPr lang="en-NZ" dirty="0">
              <a:latin typeface="Aharoni" panose="02010803020104030203" pitchFamily="2" charset="-79"/>
              <a:cs typeface="Aharoni" panose="02010803020104030203" pitchFamily="2" charset="-79"/>
            </a:endParaRPr>
          </a:p>
          <a:p>
            <a:r>
              <a:rPr lang="en-NZ" dirty="0">
                <a:latin typeface="Aharoni" panose="02010803020104030203" pitchFamily="2" charset="-79"/>
                <a:cs typeface="Aharoni" panose="02010803020104030203" pitchFamily="2" charset="-79"/>
              </a:rPr>
              <a:t>Water				H</a:t>
            </a:r>
            <a:r>
              <a:rPr lang="en-NZ" baseline="-25000" dirty="0">
                <a:latin typeface="Aharoni" panose="02010803020104030203" pitchFamily="2" charset="-79"/>
                <a:cs typeface="Aharoni" panose="02010803020104030203" pitchFamily="2" charset="-79"/>
              </a:rPr>
              <a:t>2</a:t>
            </a:r>
            <a:r>
              <a:rPr lang="en-NZ" dirty="0">
                <a:latin typeface="Aharoni" panose="02010803020104030203" pitchFamily="2" charset="-79"/>
                <a:cs typeface="Aharoni" panose="02010803020104030203" pitchFamily="2" charset="-79"/>
              </a:rPr>
              <a:t>O</a:t>
            </a:r>
          </a:p>
          <a:p>
            <a:r>
              <a:rPr lang="en-NZ" dirty="0">
                <a:latin typeface="Aharoni" panose="02010803020104030203" pitchFamily="2" charset="-79"/>
                <a:cs typeface="Aharoni" panose="02010803020104030203" pitchFamily="2" charset="-79"/>
              </a:rPr>
              <a:t>Carbon dioxide			CO</a:t>
            </a:r>
            <a:r>
              <a:rPr lang="en-NZ" baseline="-25000" dirty="0">
                <a:latin typeface="Aharoni" panose="02010803020104030203" pitchFamily="2" charset="-79"/>
                <a:cs typeface="Aharoni" panose="02010803020104030203" pitchFamily="2" charset="-79"/>
              </a:rPr>
              <a:t>2</a:t>
            </a:r>
            <a:endParaRPr lang="en-NZ" dirty="0">
              <a:latin typeface="Aharoni" panose="02010803020104030203" pitchFamily="2" charset="-79"/>
              <a:cs typeface="Aharoni" panose="02010803020104030203" pitchFamily="2" charset="-79"/>
            </a:endParaRPr>
          </a:p>
          <a:p>
            <a:r>
              <a:rPr lang="en-NZ" dirty="0">
                <a:latin typeface="Aharoni" panose="02010803020104030203" pitchFamily="2" charset="-79"/>
                <a:cs typeface="Aharoni" panose="02010803020104030203" pitchFamily="2" charset="-79"/>
              </a:rPr>
              <a:t>Carbonic acid			H</a:t>
            </a:r>
            <a:r>
              <a:rPr lang="en-NZ" baseline="-25000" dirty="0">
                <a:latin typeface="Aharoni" panose="02010803020104030203" pitchFamily="2" charset="-79"/>
                <a:cs typeface="Aharoni" panose="02010803020104030203" pitchFamily="2" charset="-79"/>
              </a:rPr>
              <a:t>2</a:t>
            </a:r>
            <a:r>
              <a:rPr lang="en-NZ" dirty="0">
                <a:latin typeface="Aharoni" panose="02010803020104030203" pitchFamily="2" charset="-79"/>
                <a:cs typeface="Aharoni" panose="02010803020104030203" pitchFamily="2" charset="-79"/>
              </a:rPr>
              <a:t>CO</a:t>
            </a:r>
            <a:r>
              <a:rPr lang="en-NZ" baseline="-25000" dirty="0">
                <a:latin typeface="Aharoni" panose="02010803020104030203" pitchFamily="2" charset="-79"/>
                <a:cs typeface="Aharoni" panose="02010803020104030203" pitchFamily="2" charset="-79"/>
              </a:rPr>
              <a:t>3</a:t>
            </a:r>
            <a:endParaRPr lang="en-NZ" dirty="0">
              <a:latin typeface="Aharoni" panose="02010803020104030203" pitchFamily="2" charset="-79"/>
              <a:cs typeface="Aharoni" panose="02010803020104030203" pitchFamily="2" charset="-79"/>
            </a:endParaRPr>
          </a:p>
          <a:p>
            <a:r>
              <a:rPr lang="en-NZ" dirty="0">
                <a:latin typeface="Aharoni" panose="02010803020104030203" pitchFamily="2" charset="-79"/>
                <a:cs typeface="Aharoni" panose="02010803020104030203" pitchFamily="2" charset="-79"/>
              </a:rPr>
              <a:t>Hydrogen ion			H</a:t>
            </a:r>
            <a:r>
              <a:rPr lang="en-NZ" baseline="30000" dirty="0">
                <a:latin typeface="Aharoni" panose="02010803020104030203" pitchFamily="2" charset="-79"/>
                <a:cs typeface="Aharoni" panose="02010803020104030203" pitchFamily="2" charset="-79"/>
              </a:rPr>
              <a:t>+</a:t>
            </a:r>
            <a:r>
              <a:rPr lang="en-NZ" dirty="0">
                <a:latin typeface="Aharoni" panose="02010803020104030203" pitchFamily="2" charset="-79"/>
                <a:cs typeface="Aharoni" panose="02010803020104030203" pitchFamily="2" charset="-79"/>
              </a:rPr>
              <a:t> </a:t>
            </a:r>
          </a:p>
          <a:p>
            <a:r>
              <a:rPr lang="en-NZ" dirty="0">
                <a:latin typeface="Aharoni" panose="02010803020104030203" pitchFamily="2" charset="-79"/>
                <a:cs typeface="Aharoni" panose="02010803020104030203" pitchFamily="2" charset="-79"/>
              </a:rPr>
              <a:t>Bicarbonate ion			HCO</a:t>
            </a:r>
            <a:r>
              <a:rPr lang="en-NZ" baseline="-25000" dirty="0">
                <a:latin typeface="Aharoni" panose="02010803020104030203" pitchFamily="2" charset="-79"/>
                <a:cs typeface="Aharoni" panose="02010803020104030203" pitchFamily="2" charset="-79"/>
              </a:rPr>
              <a:t>3</a:t>
            </a:r>
            <a:r>
              <a:rPr lang="en-NZ" baseline="30000" dirty="0">
                <a:latin typeface="Aharoni" panose="02010803020104030203" pitchFamily="2" charset="-79"/>
                <a:cs typeface="Aharoni" panose="02010803020104030203" pitchFamily="2" charset="-79"/>
              </a:rPr>
              <a:t>-</a:t>
            </a:r>
            <a:endParaRPr lang="en-NZ" dirty="0">
              <a:latin typeface="Aharoni" panose="02010803020104030203" pitchFamily="2" charset="-79"/>
              <a:cs typeface="Aharoni" panose="02010803020104030203" pitchFamily="2" charset="-79"/>
            </a:endParaRPr>
          </a:p>
          <a:p>
            <a:r>
              <a:rPr lang="en-NZ" dirty="0">
                <a:latin typeface="Aharoni" panose="02010803020104030203" pitchFamily="2" charset="-79"/>
                <a:cs typeface="Aharoni" panose="02010803020104030203" pitchFamily="2" charset="-79"/>
              </a:rPr>
              <a:t>Carbonate ion			CO</a:t>
            </a:r>
            <a:r>
              <a:rPr lang="en-NZ" baseline="-25000" dirty="0">
                <a:latin typeface="Aharoni" panose="02010803020104030203" pitchFamily="2" charset="-79"/>
                <a:cs typeface="Aharoni" panose="02010803020104030203" pitchFamily="2" charset="-79"/>
              </a:rPr>
              <a:t>3</a:t>
            </a:r>
            <a:r>
              <a:rPr lang="en-NZ" baseline="30000" dirty="0">
                <a:latin typeface="Aharoni" panose="02010803020104030203" pitchFamily="2" charset="-79"/>
                <a:cs typeface="Aharoni" panose="02010803020104030203" pitchFamily="2" charset="-79"/>
              </a:rPr>
              <a:t>2-</a:t>
            </a:r>
            <a:endParaRPr lang="en-NZ" dirty="0">
              <a:latin typeface="Aharoni" panose="02010803020104030203" pitchFamily="2" charset="-79"/>
              <a:cs typeface="Aharoni" panose="02010803020104030203" pitchFamily="2" charset="-79"/>
            </a:endParaRPr>
          </a:p>
          <a:p>
            <a:r>
              <a:rPr lang="en-NZ" dirty="0">
                <a:latin typeface="Aharoni" panose="02010803020104030203" pitchFamily="2" charset="-79"/>
                <a:cs typeface="Aharoni" panose="02010803020104030203" pitchFamily="2" charset="-79"/>
              </a:rPr>
              <a:t>Calcium				Ca</a:t>
            </a:r>
            <a:r>
              <a:rPr lang="en-NZ" baseline="30000" dirty="0">
                <a:latin typeface="Aharoni" panose="02010803020104030203" pitchFamily="2" charset="-79"/>
                <a:cs typeface="Aharoni" panose="02010803020104030203" pitchFamily="2" charset="-79"/>
              </a:rPr>
              <a:t>+</a:t>
            </a:r>
            <a:endParaRPr lang="en-NZ" dirty="0">
              <a:latin typeface="Aharoni" panose="02010803020104030203" pitchFamily="2" charset="-79"/>
              <a:cs typeface="Aharoni" panose="02010803020104030203" pitchFamily="2" charset="-79"/>
            </a:endParaRPr>
          </a:p>
          <a:p>
            <a:r>
              <a:rPr lang="en-NZ" dirty="0">
                <a:latin typeface="Aharoni" panose="02010803020104030203" pitchFamily="2" charset="-79"/>
                <a:cs typeface="Aharoni" panose="02010803020104030203" pitchFamily="2" charset="-79"/>
              </a:rPr>
              <a:t>Calcium carbonate		CaCO</a:t>
            </a:r>
            <a:r>
              <a:rPr lang="en-NZ" baseline="-25000" dirty="0">
                <a:latin typeface="Aharoni" panose="02010803020104030203" pitchFamily="2" charset="-79"/>
                <a:cs typeface="Aharoni" panose="02010803020104030203" pitchFamily="2" charset="-79"/>
              </a:rPr>
              <a:t>3</a:t>
            </a:r>
            <a:endParaRPr lang="en-NZ" dirty="0">
              <a:latin typeface="Aharoni" panose="02010803020104030203" pitchFamily="2" charset="-79"/>
              <a:cs typeface="Aharoni" panose="02010803020104030203" pitchFamily="2" charset="-79"/>
            </a:endParaRPr>
          </a:p>
          <a:p>
            <a:endParaRPr lang="en-AU" dirty="0"/>
          </a:p>
        </p:txBody>
      </p:sp>
    </p:spTree>
    <p:extLst>
      <p:ext uri="{BB962C8B-B14F-4D97-AF65-F5344CB8AC3E}">
        <p14:creationId xmlns:p14="http://schemas.microsoft.com/office/powerpoint/2010/main" val="151215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96000">
              <a:schemeClr val="accent1">
                <a:tint val="66000"/>
                <a:satMod val="160000"/>
              </a:schemeClr>
            </a:gs>
            <a:gs pos="50000">
              <a:schemeClr val="accent1">
                <a:tint val="44500"/>
                <a:satMod val="160000"/>
              </a:schemeClr>
            </a:gs>
            <a:gs pos="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36A2-320D-4BE8-8FB1-D2A28AA1F0ED}"/>
              </a:ext>
            </a:extLst>
          </p:cNvPr>
          <p:cNvSpPr>
            <a:spLocks noGrp="1"/>
          </p:cNvSpPr>
          <p:nvPr>
            <p:ph type="title"/>
          </p:nvPr>
        </p:nvSpPr>
        <p:spPr/>
        <p:txBody>
          <a:bodyPr/>
          <a:lstStyle/>
          <a:p>
            <a:r>
              <a:rPr lang="en-AU" dirty="0">
                <a:latin typeface="Goudy Stout" panose="0202090407030B020401" pitchFamily="18" charset="0"/>
              </a:rPr>
              <a:t>Carbonate chemistry</a:t>
            </a:r>
          </a:p>
        </p:txBody>
      </p:sp>
      <p:sp>
        <p:nvSpPr>
          <p:cNvPr id="3" name="Content Placeholder 2">
            <a:extLst>
              <a:ext uri="{FF2B5EF4-FFF2-40B4-BE49-F238E27FC236}">
                <a16:creationId xmlns:a16="http://schemas.microsoft.com/office/drawing/2014/main" id="{6FC4C956-9877-4349-B7D4-65FAE0126396}"/>
              </a:ext>
            </a:extLst>
          </p:cNvPr>
          <p:cNvSpPr>
            <a:spLocks noGrp="1"/>
          </p:cNvSpPr>
          <p:nvPr>
            <p:ph idx="1"/>
          </p:nvPr>
        </p:nvSpPr>
        <p:spPr/>
        <p:txBody>
          <a:bodyPr/>
          <a:lstStyle/>
          <a:p>
            <a:r>
              <a:rPr lang="en-AU" dirty="0"/>
              <a:t>CO</a:t>
            </a:r>
            <a:r>
              <a:rPr lang="en-AU" baseline="-25000" dirty="0"/>
              <a:t>2</a:t>
            </a:r>
            <a:r>
              <a:rPr lang="en-AU" dirty="0"/>
              <a:t> easily absorbed by the ocean (cold and windy)</a:t>
            </a:r>
          </a:p>
          <a:p>
            <a:endParaRPr lang="en-AU" dirty="0"/>
          </a:p>
          <a:p>
            <a:r>
              <a:rPr lang="en-AU" dirty="0"/>
              <a:t>Carbon dioxide reacts with water to form carbonic acid</a:t>
            </a:r>
          </a:p>
          <a:p>
            <a:endParaRPr lang="en-AU" dirty="0"/>
          </a:p>
          <a:p>
            <a:r>
              <a:rPr lang="en-AU" dirty="0"/>
              <a:t>Carbonic acid disassociates to form bicarbonate ions and hydrogen ions (acid)</a:t>
            </a:r>
          </a:p>
          <a:p>
            <a:endParaRPr lang="en-AU" dirty="0"/>
          </a:p>
          <a:p>
            <a:r>
              <a:rPr lang="en-AU" dirty="0"/>
              <a:t>Hydrogen Ions react with bicarbonate to make carbonate and more Hydrogen ions.</a:t>
            </a:r>
          </a:p>
        </p:txBody>
      </p:sp>
    </p:spTree>
    <p:extLst>
      <p:ext uri="{BB962C8B-B14F-4D97-AF65-F5344CB8AC3E}">
        <p14:creationId xmlns:p14="http://schemas.microsoft.com/office/powerpoint/2010/main" val="232934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6000">
              <a:schemeClr val="accent1">
                <a:tint val="66000"/>
                <a:satMod val="160000"/>
              </a:schemeClr>
            </a:gs>
            <a:gs pos="50000">
              <a:schemeClr val="accent1">
                <a:tint val="44500"/>
                <a:satMod val="160000"/>
              </a:schemeClr>
            </a:gs>
            <a:gs pos="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90EC-5D96-45E9-BE29-ADEFCB9B655F}"/>
              </a:ext>
            </a:extLst>
          </p:cNvPr>
          <p:cNvSpPr>
            <a:spLocks noGrp="1"/>
          </p:cNvSpPr>
          <p:nvPr>
            <p:ph type="title"/>
          </p:nvPr>
        </p:nvSpPr>
        <p:spPr/>
        <p:txBody>
          <a:bodyPr/>
          <a:lstStyle/>
          <a:p>
            <a:r>
              <a:rPr lang="en-AU" dirty="0">
                <a:latin typeface="Goudy Stout" panose="0202090407030B020401" pitchFamily="18" charset="0"/>
              </a:rPr>
              <a:t>Carbonate chemistry</a:t>
            </a:r>
          </a:p>
        </p:txBody>
      </p:sp>
      <p:sp>
        <p:nvSpPr>
          <p:cNvPr id="3" name="Content Placeholder 2">
            <a:extLst>
              <a:ext uri="{FF2B5EF4-FFF2-40B4-BE49-F238E27FC236}">
                <a16:creationId xmlns:a16="http://schemas.microsoft.com/office/drawing/2014/main" id="{A2E71D3C-328C-4E29-98D5-82362FE17355}"/>
              </a:ext>
            </a:extLst>
          </p:cNvPr>
          <p:cNvSpPr>
            <a:spLocks noGrp="1"/>
          </p:cNvSpPr>
          <p:nvPr>
            <p:ph idx="1"/>
          </p:nvPr>
        </p:nvSpPr>
        <p:spPr/>
        <p:txBody>
          <a:bodyPr/>
          <a:lstStyle/>
          <a:p>
            <a:r>
              <a:rPr lang="en-AU" dirty="0"/>
              <a:t>Reactions are in equilibrium and can move either way depending on amount of CO</a:t>
            </a:r>
            <a:r>
              <a:rPr lang="en-AU" baseline="-25000" dirty="0"/>
              <a:t>2</a:t>
            </a:r>
          </a:p>
          <a:p>
            <a:r>
              <a:rPr lang="en-AU" dirty="0"/>
              <a:t>Carbonate ions are important for animals to produce their shells (CaCo</a:t>
            </a:r>
            <a:r>
              <a:rPr lang="en-AU" baseline="-25000" dirty="0"/>
              <a:t>3</a:t>
            </a:r>
            <a:r>
              <a:rPr lang="en-AU" dirty="0"/>
              <a:t>)</a:t>
            </a:r>
          </a:p>
          <a:p>
            <a:endParaRPr lang="en-AU" dirty="0"/>
          </a:p>
          <a:p>
            <a:pPr marL="0" indent="0">
              <a:buNone/>
            </a:pPr>
            <a:r>
              <a:rPr lang="en-AU" dirty="0"/>
              <a:t>Ca</a:t>
            </a:r>
            <a:r>
              <a:rPr lang="en-AU" baseline="30000" dirty="0"/>
              <a:t>2+ </a:t>
            </a:r>
            <a:r>
              <a:rPr lang="en-AU" dirty="0"/>
              <a:t>+ 2HCO</a:t>
            </a:r>
            <a:r>
              <a:rPr lang="en-AU" baseline="-25000" dirty="0"/>
              <a:t>3</a:t>
            </a:r>
            <a:r>
              <a:rPr lang="en-AU" baseline="30000" dirty="0"/>
              <a:t>-</a:t>
            </a:r>
            <a:r>
              <a:rPr lang="en-AU" dirty="0"/>
              <a:t>      CaCO</a:t>
            </a:r>
            <a:r>
              <a:rPr lang="en-AU" baseline="-25000" dirty="0"/>
              <a:t>3</a:t>
            </a:r>
            <a:r>
              <a:rPr lang="en-AU" dirty="0"/>
              <a:t> + CO</a:t>
            </a:r>
            <a:r>
              <a:rPr lang="en-AU" baseline="-25000" dirty="0"/>
              <a:t>2</a:t>
            </a:r>
            <a:r>
              <a:rPr lang="en-AU" dirty="0"/>
              <a:t> + H</a:t>
            </a:r>
            <a:r>
              <a:rPr lang="en-AU" baseline="-25000" dirty="0"/>
              <a:t>2</a:t>
            </a:r>
            <a:r>
              <a:rPr lang="en-AU" dirty="0"/>
              <a:t>O</a:t>
            </a:r>
          </a:p>
          <a:p>
            <a:pPr marL="0" indent="0">
              <a:buNone/>
            </a:pPr>
            <a:endParaRPr lang="en-AU" dirty="0"/>
          </a:p>
          <a:p>
            <a:pPr marL="0" indent="0">
              <a:buNone/>
            </a:pPr>
            <a:r>
              <a:rPr lang="en-AU" dirty="0"/>
              <a:t>CaCO</a:t>
            </a:r>
            <a:r>
              <a:rPr lang="en-AU" baseline="-25000" dirty="0"/>
              <a:t>3</a:t>
            </a:r>
            <a:r>
              <a:rPr lang="en-AU" dirty="0"/>
              <a:t> + CO</a:t>
            </a:r>
            <a:r>
              <a:rPr lang="en-AU" baseline="-25000" dirty="0"/>
              <a:t>2</a:t>
            </a:r>
            <a:r>
              <a:rPr lang="en-AU" dirty="0"/>
              <a:t> + H</a:t>
            </a:r>
            <a:r>
              <a:rPr lang="en-AU" baseline="-25000" dirty="0"/>
              <a:t>2</a:t>
            </a:r>
            <a:r>
              <a:rPr lang="en-AU" dirty="0"/>
              <a:t>O</a:t>
            </a:r>
          </a:p>
          <a:p>
            <a:pPr marL="0" indent="0">
              <a:buNone/>
            </a:pPr>
            <a:endParaRPr lang="en-AU" dirty="0"/>
          </a:p>
        </p:txBody>
      </p:sp>
      <p:pic>
        <p:nvPicPr>
          <p:cNvPr id="4" name="Picture 3">
            <a:extLst>
              <a:ext uri="{FF2B5EF4-FFF2-40B4-BE49-F238E27FC236}">
                <a16:creationId xmlns:a16="http://schemas.microsoft.com/office/drawing/2014/main" id="{DA902FA1-565E-4ED4-9EC8-AC349D7D6D13}"/>
              </a:ext>
            </a:extLst>
          </p:cNvPr>
          <p:cNvPicPr>
            <a:picLocks noChangeAspect="1"/>
          </p:cNvPicPr>
          <p:nvPr/>
        </p:nvPicPr>
        <p:blipFill>
          <a:blip r:embed="rId2"/>
          <a:stretch>
            <a:fillRect/>
          </a:stretch>
        </p:blipFill>
        <p:spPr>
          <a:xfrm>
            <a:off x="6413963" y="3539489"/>
            <a:ext cx="4685446" cy="3012072"/>
          </a:xfrm>
          <a:prstGeom prst="rect">
            <a:avLst/>
          </a:prstGeom>
        </p:spPr>
      </p:pic>
      <p:cxnSp>
        <p:nvCxnSpPr>
          <p:cNvPr id="6" name="Straight Arrow Connector 5">
            <a:extLst>
              <a:ext uri="{FF2B5EF4-FFF2-40B4-BE49-F238E27FC236}">
                <a16:creationId xmlns:a16="http://schemas.microsoft.com/office/drawing/2014/main" id="{2C9F54B0-07A9-4E5A-9D82-0803F3923B13}"/>
              </a:ext>
            </a:extLst>
          </p:cNvPr>
          <p:cNvCxnSpPr/>
          <p:nvPr/>
        </p:nvCxnSpPr>
        <p:spPr>
          <a:xfrm>
            <a:off x="2855742" y="4403188"/>
            <a:ext cx="407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4748B32-24B1-4610-9C8E-B291FCC33A20}"/>
              </a:ext>
            </a:extLst>
          </p:cNvPr>
          <p:cNvCxnSpPr/>
          <p:nvPr/>
        </p:nvCxnSpPr>
        <p:spPr>
          <a:xfrm>
            <a:off x="3711526" y="5427785"/>
            <a:ext cx="407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36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p:cNvSpPr/>
          <p:nvPr/>
        </p:nvSpPr>
        <p:spPr>
          <a:xfrm>
            <a:off x="7615860" y="1268761"/>
            <a:ext cx="2520280" cy="2047781"/>
          </a:xfrm>
          <a:prstGeom prst="wedgeEllipseCallout">
            <a:avLst>
              <a:gd name="adj1" fmla="val 22359"/>
              <a:gd name="adj2" fmla="val 66221"/>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3" name="Picture 2" descr="H:\NIWA\CARIM\CARIM LOGO_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22" y="213816"/>
            <a:ext cx="2935284" cy="1286987"/>
          </a:xfrm>
          <a:prstGeom prst="rect">
            <a:avLst/>
          </a:prstGeom>
          <a:noFill/>
          <a:ln>
            <a:noFill/>
          </a:ln>
        </p:spPr>
      </p:pic>
      <p:sp>
        <p:nvSpPr>
          <p:cNvPr id="10" name="TextBox 9"/>
          <p:cNvSpPr txBox="1"/>
          <p:nvPr/>
        </p:nvSpPr>
        <p:spPr>
          <a:xfrm>
            <a:off x="7877076" y="1692486"/>
            <a:ext cx="1997848" cy="1200329"/>
          </a:xfrm>
          <a:prstGeom prst="rect">
            <a:avLst/>
          </a:prstGeom>
          <a:noFill/>
        </p:spPr>
        <p:txBody>
          <a:bodyPr wrap="square" rtlCol="0">
            <a:spAutoFit/>
          </a:bodyPr>
          <a:lstStyle/>
          <a:p>
            <a:r>
              <a:rPr lang="en-NZ" dirty="0">
                <a:latin typeface="Goudy Stout" panose="0202090407030B020401" pitchFamily="18" charset="0"/>
              </a:rPr>
              <a:t>How can we manage it?</a:t>
            </a:r>
            <a:endParaRPr lang="en-GB" dirty="0">
              <a:latin typeface="Goudy Stout" panose="0202090407030B020401" pitchFamily="18" charset="0"/>
            </a:endParaRPr>
          </a:p>
        </p:txBody>
      </p:sp>
      <p:pic>
        <p:nvPicPr>
          <p:cNvPr id="11" name="Picture 10"/>
          <p:cNvPicPr>
            <a:picLocks noChangeAspect="1"/>
          </p:cNvPicPr>
          <p:nvPr/>
        </p:nvPicPr>
        <p:blipFill>
          <a:blip r:embed="rId4"/>
          <a:stretch>
            <a:fillRect/>
          </a:stretch>
        </p:blipFill>
        <p:spPr>
          <a:xfrm>
            <a:off x="2058579" y="3897052"/>
            <a:ext cx="2021210" cy="2021210"/>
          </a:xfrm>
          <a:prstGeom prst="roundRect">
            <a:avLst>
              <a:gd name="adj" fmla="val 8594"/>
            </a:avLst>
          </a:prstGeom>
          <a:solidFill>
            <a:srgbClr val="FFFFFF">
              <a:shade val="85000"/>
            </a:srgbClr>
          </a:solidFill>
          <a:ln>
            <a:noFill/>
          </a:ln>
          <a:effectLst/>
        </p:spPr>
      </p:pic>
      <p:pic>
        <p:nvPicPr>
          <p:cNvPr id="12" name="Picture 11"/>
          <p:cNvPicPr>
            <a:picLocks noChangeAspect="1"/>
          </p:cNvPicPr>
          <p:nvPr/>
        </p:nvPicPr>
        <p:blipFill>
          <a:blip r:embed="rId5"/>
          <a:stretch>
            <a:fillRect/>
          </a:stretch>
        </p:blipFill>
        <p:spPr>
          <a:xfrm>
            <a:off x="7968208" y="3897052"/>
            <a:ext cx="1997848" cy="1997848"/>
          </a:xfrm>
          <a:prstGeom prst="roundRect">
            <a:avLst>
              <a:gd name="adj" fmla="val 8594"/>
            </a:avLst>
          </a:prstGeom>
          <a:solidFill>
            <a:srgbClr val="FFFFFF">
              <a:shade val="85000"/>
            </a:srgbClr>
          </a:solidFill>
          <a:ln>
            <a:noFill/>
          </a:ln>
          <a:effectLst/>
        </p:spPr>
      </p:pic>
      <p:pic>
        <p:nvPicPr>
          <p:cNvPr id="14" name="Picture 13"/>
          <p:cNvPicPr>
            <a:picLocks noChangeAspect="1"/>
          </p:cNvPicPr>
          <p:nvPr/>
        </p:nvPicPr>
        <p:blipFill>
          <a:blip r:embed="rId6"/>
          <a:stretch>
            <a:fillRect/>
          </a:stretch>
        </p:blipFill>
        <p:spPr>
          <a:xfrm>
            <a:off x="4998697" y="3882355"/>
            <a:ext cx="2050605" cy="2050605"/>
          </a:xfrm>
          <a:prstGeom prst="roundRect">
            <a:avLst>
              <a:gd name="adj" fmla="val 8594"/>
            </a:avLst>
          </a:prstGeom>
          <a:solidFill>
            <a:srgbClr val="FFFFFF">
              <a:shade val="85000"/>
            </a:srgbClr>
          </a:solidFill>
          <a:ln>
            <a:noFill/>
          </a:ln>
          <a:effectLst/>
        </p:spPr>
      </p:pic>
      <p:sp>
        <p:nvSpPr>
          <p:cNvPr id="15" name="TextBox 14"/>
          <p:cNvSpPr txBox="1"/>
          <p:nvPr/>
        </p:nvSpPr>
        <p:spPr>
          <a:xfrm>
            <a:off x="2207568" y="6093297"/>
            <a:ext cx="1728192" cy="307777"/>
          </a:xfrm>
          <a:prstGeom prst="rect">
            <a:avLst/>
          </a:prstGeom>
          <a:noFill/>
        </p:spPr>
        <p:txBody>
          <a:bodyPr wrap="square" rtlCol="0">
            <a:spAutoFit/>
          </a:bodyPr>
          <a:lstStyle/>
          <a:p>
            <a:r>
              <a:rPr lang="en-NZ" sz="1400" dirty="0">
                <a:latin typeface="Goudy Stout" panose="0202090407030B020401" pitchFamily="18" charset="0"/>
              </a:rPr>
              <a:t>Norman</a:t>
            </a:r>
            <a:endParaRPr lang="en-GB" sz="1400" dirty="0">
              <a:latin typeface="Goudy Stout" panose="0202090407030B020401" pitchFamily="18" charset="0"/>
            </a:endParaRPr>
          </a:p>
        </p:txBody>
      </p:sp>
      <p:sp>
        <p:nvSpPr>
          <p:cNvPr id="17" name="TextBox 16"/>
          <p:cNvSpPr txBox="1"/>
          <p:nvPr/>
        </p:nvSpPr>
        <p:spPr>
          <a:xfrm>
            <a:off x="5519936" y="6093297"/>
            <a:ext cx="1728192" cy="307777"/>
          </a:xfrm>
          <a:prstGeom prst="rect">
            <a:avLst/>
          </a:prstGeom>
          <a:noFill/>
        </p:spPr>
        <p:txBody>
          <a:bodyPr wrap="square" rtlCol="0">
            <a:spAutoFit/>
          </a:bodyPr>
          <a:lstStyle/>
          <a:p>
            <a:r>
              <a:rPr lang="en-NZ" sz="1400" dirty="0">
                <a:latin typeface="Goudy Stout" panose="0202090407030B020401" pitchFamily="18" charset="0"/>
              </a:rPr>
              <a:t>Zoe</a:t>
            </a:r>
            <a:endParaRPr lang="en-GB" sz="1400" dirty="0">
              <a:latin typeface="Goudy Stout" panose="0202090407030B020401" pitchFamily="18" charset="0"/>
            </a:endParaRPr>
          </a:p>
        </p:txBody>
      </p:sp>
      <p:sp>
        <p:nvSpPr>
          <p:cNvPr id="18" name="TextBox 17"/>
          <p:cNvSpPr txBox="1"/>
          <p:nvPr/>
        </p:nvSpPr>
        <p:spPr>
          <a:xfrm>
            <a:off x="8616280" y="6071770"/>
            <a:ext cx="1728192" cy="307777"/>
          </a:xfrm>
          <a:prstGeom prst="rect">
            <a:avLst/>
          </a:prstGeom>
          <a:noFill/>
        </p:spPr>
        <p:txBody>
          <a:bodyPr wrap="square" rtlCol="0">
            <a:spAutoFit/>
          </a:bodyPr>
          <a:lstStyle/>
          <a:p>
            <a:r>
              <a:rPr lang="en-NZ" sz="1400" dirty="0">
                <a:latin typeface="Goudy Stout" panose="0202090407030B020401" pitchFamily="18" charset="0"/>
              </a:rPr>
              <a:t>Vic</a:t>
            </a:r>
            <a:endParaRPr lang="en-GB" sz="1400" dirty="0">
              <a:latin typeface="Goudy Stout" panose="0202090407030B020401" pitchFamily="18" charset="0"/>
            </a:endParaRPr>
          </a:p>
        </p:txBody>
      </p:sp>
      <p:sp>
        <p:nvSpPr>
          <p:cNvPr id="16" name="Oval Callout 15"/>
          <p:cNvSpPr/>
          <p:nvPr/>
        </p:nvSpPr>
        <p:spPr>
          <a:xfrm>
            <a:off x="1883532" y="1475628"/>
            <a:ext cx="2520280" cy="2047781"/>
          </a:xfrm>
          <a:prstGeom prst="wedgeEllipseCallou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Callout 19"/>
          <p:cNvSpPr/>
          <p:nvPr/>
        </p:nvSpPr>
        <p:spPr>
          <a:xfrm>
            <a:off x="4663970" y="451737"/>
            <a:ext cx="2520280" cy="2047781"/>
          </a:xfrm>
          <a:prstGeom prst="wedgeEllipseCallout">
            <a:avLst>
              <a:gd name="adj1" fmla="val -6579"/>
              <a:gd name="adj2" fmla="val 106090"/>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913078" y="2084019"/>
            <a:ext cx="2535254" cy="830997"/>
          </a:xfrm>
          <a:prstGeom prst="rect">
            <a:avLst/>
          </a:prstGeom>
          <a:noFill/>
        </p:spPr>
        <p:txBody>
          <a:bodyPr wrap="square" rtlCol="0">
            <a:spAutoFit/>
          </a:bodyPr>
          <a:lstStyle/>
          <a:p>
            <a:r>
              <a:rPr lang="en-NZ" sz="1600" dirty="0">
                <a:latin typeface="Goudy Stout" panose="0202090407030B020401" pitchFamily="18" charset="0"/>
              </a:rPr>
              <a:t>How fast is it happening?</a:t>
            </a:r>
          </a:p>
        </p:txBody>
      </p:sp>
      <p:sp>
        <p:nvSpPr>
          <p:cNvPr id="22" name="TextBox 21"/>
          <p:cNvSpPr txBox="1"/>
          <p:nvPr/>
        </p:nvSpPr>
        <p:spPr>
          <a:xfrm>
            <a:off x="4879942" y="807139"/>
            <a:ext cx="2376264" cy="1477328"/>
          </a:xfrm>
          <a:prstGeom prst="rect">
            <a:avLst/>
          </a:prstGeom>
          <a:noFill/>
        </p:spPr>
        <p:txBody>
          <a:bodyPr wrap="square" rtlCol="0">
            <a:spAutoFit/>
          </a:bodyPr>
          <a:lstStyle/>
          <a:p>
            <a:endParaRPr lang="en-NZ" dirty="0">
              <a:latin typeface="Goudy Stout" panose="0202090407030B020401" pitchFamily="18" charset="0"/>
            </a:endParaRPr>
          </a:p>
          <a:p>
            <a:r>
              <a:rPr lang="en-NZ" dirty="0">
                <a:latin typeface="Goudy Stout" panose="0202090407030B020401" pitchFamily="18" charset="0"/>
              </a:rPr>
              <a:t>What is the Impact?</a:t>
            </a:r>
          </a:p>
          <a:p>
            <a:endParaRPr lang="en-GB" dirty="0"/>
          </a:p>
        </p:txBody>
      </p:sp>
    </p:spTree>
    <p:extLst>
      <p:ext uri="{BB962C8B-B14F-4D97-AF65-F5344CB8AC3E}">
        <p14:creationId xmlns:p14="http://schemas.microsoft.com/office/powerpoint/2010/main" val="146394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awthron.org.nz/media_new/cache/28/c1/28c1ade720fc34557c3bb12ad87c1a9d.jpg"/>
          <p:cNvPicPr>
            <a:picLocks noChangeAspect="1" noChangeArrowheads="1"/>
          </p:cNvPicPr>
          <p:nvPr/>
        </p:nvPicPr>
        <p:blipFill rotWithShape="1">
          <a:blip r:embed="rId2">
            <a:extLst>
              <a:ext uri="{28A0092B-C50C-407E-A947-70E740481C1C}">
                <a14:useLocalDpi xmlns:a14="http://schemas.microsoft.com/office/drawing/2010/main" val="0"/>
              </a:ext>
            </a:extLst>
          </a:blip>
          <a:srcRect l="30585"/>
          <a:stretch/>
        </p:blipFill>
        <p:spPr bwMode="auto">
          <a:xfrm>
            <a:off x="1524000" y="2762250"/>
            <a:ext cx="6876256" cy="4095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59872"/>
            <a:ext cx="4608512" cy="2547689"/>
          </a:xfrm>
          <a:prstGeom prst="rect">
            <a:avLst/>
          </a:prstGeom>
        </p:spPr>
      </p:pic>
      <p:sp>
        <p:nvSpPr>
          <p:cNvPr id="4" name="TextBox 3"/>
          <p:cNvSpPr txBox="1"/>
          <p:nvPr/>
        </p:nvSpPr>
        <p:spPr>
          <a:xfrm rot="16200000">
            <a:off x="1299618" y="1195216"/>
            <a:ext cx="1239837" cy="276999"/>
          </a:xfrm>
          <a:prstGeom prst="rect">
            <a:avLst/>
          </a:prstGeom>
          <a:solidFill>
            <a:schemeClr val="bg1"/>
          </a:solidFill>
        </p:spPr>
        <p:txBody>
          <a:bodyPr wrap="square" rtlCol="0">
            <a:spAutoFit/>
          </a:bodyPr>
          <a:lstStyle/>
          <a:p>
            <a:r>
              <a:rPr lang="en-NZ" sz="1200" b="1" dirty="0"/>
              <a:t>Carbon dioxide</a:t>
            </a:r>
          </a:p>
        </p:txBody>
      </p:sp>
      <p:sp>
        <p:nvSpPr>
          <p:cNvPr id="5" name="TextBox 4"/>
          <p:cNvSpPr txBox="1"/>
          <p:nvPr/>
        </p:nvSpPr>
        <p:spPr>
          <a:xfrm rot="16200000">
            <a:off x="5908132" y="911924"/>
            <a:ext cx="1239835" cy="369332"/>
          </a:xfrm>
          <a:prstGeom prst="rect">
            <a:avLst/>
          </a:prstGeom>
          <a:solidFill>
            <a:schemeClr val="bg1"/>
          </a:solidFill>
        </p:spPr>
        <p:txBody>
          <a:bodyPr wrap="square" rtlCol="0">
            <a:spAutoFit/>
          </a:bodyPr>
          <a:lstStyle/>
          <a:p>
            <a:r>
              <a:rPr lang="en-NZ" b="1" dirty="0"/>
              <a:t>pH</a:t>
            </a:r>
          </a:p>
        </p:txBody>
      </p:sp>
      <p:grpSp>
        <p:nvGrpSpPr>
          <p:cNvPr id="6" name="Group 5"/>
          <p:cNvGrpSpPr/>
          <p:nvPr/>
        </p:nvGrpSpPr>
        <p:grpSpPr>
          <a:xfrm>
            <a:off x="7104112" y="143013"/>
            <a:ext cx="3218526" cy="2381402"/>
            <a:chOff x="6040886" y="1467559"/>
            <a:chExt cx="3282773" cy="2664183"/>
          </a:xfrm>
        </p:grpSpPr>
        <p:grpSp>
          <p:nvGrpSpPr>
            <p:cNvPr id="7" name="Group 6"/>
            <p:cNvGrpSpPr/>
            <p:nvPr/>
          </p:nvGrpSpPr>
          <p:grpSpPr>
            <a:xfrm>
              <a:off x="6040886" y="1467559"/>
              <a:ext cx="1916111" cy="2664183"/>
              <a:chOff x="6328591" y="673837"/>
              <a:chExt cx="1916111" cy="2664183"/>
            </a:xfrm>
          </p:grpSpPr>
          <p:pic>
            <p:nvPicPr>
              <p:cNvPr id="9" name="Picture 8"/>
              <p:cNvPicPr>
                <a:picLocks noChangeAspect="1"/>
              </p:cNvPicPr>
              <p:nvPr/>
            </p:nvPicPr>
            <p:blipFill rotWithShape="1">
              <a:blip r:embed="rId4"/>
              <a:srcRect r="26222"/>
              <a:stretch/>
            </p:blipFill>
            <p:spPr>
              <a:xfrm>
                <a:off x="6328591" y="673837"/>
                <a:ext cx="1916111" cy="2664183"/>
              </a:xfrm>
              <a:prstGeom prst="rect">
                <a:avLst/>
              </a:prstGeom>
            </p:spPr>
          </p:pic>
          <p:sp>
            <p:nvSpPr>
              <p:cNvPr id="10" name="Oval 9"/>
              <p:cNvSpPr/>
              <p:nvPr/>
            </p:nvSpPr>
            <p:spPr>
              <a:xfrm>
                <a:off x="7524328" y="1292945"/>
                <a:ext cx="251988" cy="2394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36">
                  <a:latin typeface="Arial" panose="020B0604020202020204" pitchFamily="34" charset="0"/>
                  <a:cs typeface="Arial" panose="020B0604020202020204" pitchFamily="34" charset="0"/>
                </a:endParaRPr>
              </a:p>
            </p:txBody>
          </p:sp>
          <p:sp>
            <p:nvSpPr>
              <p:cNvPr id="11" name="Oval 10"/>
              <p:cNvSpPr/>
              <p:nvPr/>
            </p:nvSpPr>
            <p:spPr>
              <a:xfrm>
                <a:off x="7286647" y="1943700"/>
                <a:ext cx="251988" cy="2394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36">
                  <a:latin typeface="Arial" panose="020B0604020202020204" pitchFamily="34" charset="0"/>
                  <a:cs typeface="Arial" panose="020B0604020202020204" pitchFamily="34" charset="0"/>
                </a:endParaRPr>
              </a:p>
            </p:txBody>
          </p:sp>
          <p:sp>
            <p:nvSpPr>
              <p:cNvPr id="12" name="Oval 11"/>
              <p:cNvSpPr/>
              <p:nvPr/>
            </p:nvSpPr>
            <p:spPr>
              <a:xfrm>
                <a:off x="6943279" y="2717511"/>
                <a:ext cx="251988" cy="2394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36">
                  <a:latin typeface="Arial" panose="020B0604020202020204" pitchFamily="34" charset="0"/>
                  <a:cs typeface="Arial" panose="020B0604020202020204" pitchFamily="34" charset="0"/>
                </a:endParaRPr>
              </a:p>
            </p:txBody>
          </p:sp>
        </p:grpSp>
        <p:sp>
          <p:nvSpPr>
            <p:cNvPr id="8" name="TextBox 7"/>
            <p:cNvSpPr txBox="1"/>
            <p:nvPr/>
          </p:nvSpPr>
          <p:spPr>
            <a:xfrm>
              <a:off x="8159211" y="1864477"/>
              <a:ext cx="1164448" cy="1713154"/>
            </a:xfrm>
            <a:prstGeom prst="rect">
              <a:avLst/>
            </a:prstGeom>
            <a:noFill/>
          </p:spPr>
          <p:txBody>
            <a:bodyPr wrap="none" rtlCol="0">
              <a:spAutoFit/>
            </a:bodyPr>
            <a:lstStyle/>
            <a:p>
              <a:r>
                <a:rPr lang="en-NZ" sz="1336" dirty="0">
                  <a:latin typeface="Arial" panose="020B0604020202020204" pitchFamily="34" charset="0"/>
                  <a:cs typeface="Arial" panose="020B0604020202020204" pitchFamily="34" charset="0"/>
                </a:rPr>
                <a:t>Firth of </a:t>
              </a:r>
            </a:p>
            <a:p>
              <a:r>
                <a:rPr lang="en-NZ" sz="1336" dirty="0">
                  <a:latin typeface="Arial" panose="020B0604020202020204" pitchFamily="34" charset="0"/>
                  <a:cs typeface="Arial" panose="020B0604020202020204" pitchFamily="34" charset="0"/>
                </a:rPr>
                <a:t>Thames</a:t>
              </a:r>
            </a:p>
            <a:p>
              <a:endParaRPr lang="en-NZ" sz="1336" dirty="0">
                <a:latin typeface="Arial" panose="020B0604020202020204" pitchFamily="34" charset="0"/>
                <a:cs typeface="Arial" panose="020B0604020202020204" pitchFamily="34" charset="0"/>
              </a:endParaRPr>
            </a:p>
            <a:p>
              <a:r>
                <a:rPr lang="en-NZ" sz="1336" dirty="0">
                  <a:latin typeface="Arial" panose="020B0604020202020204" pitchFamily="34" charset="0"/>
                  <a:cs typeface="Arial" panose="020B0604020202020204" pitchFamily="34" charset="0"/>
                </a:rPr>
                <a:t>Nelson Bays</a:t>
              </a:r>
            </a:p>
            <a:p>
              <a:endParaRPr lang="en-NZ" sz="1336" dirty="0">
                <a:latin typeface="Arial" panose="020B0604020202020204" pitchFamily="34" charset="0"/>
                <a:cs typeface="Arial" panose="020B0604020202020204" pitchFamily="34" charset="0"/>
              </a:endParaRPr>
            </a:p>
            <a:p>
              <a:endParaRPr lang="en-NZ" sz="1336" dirty="0">
                <a:latin typeface="Arial" panose="020B0604020202020204" pitchFamily="34" charset="0"/>
                <a:cs typeface="Arial" panose="020B0604020202020204" pitchFamily="34" charset="0"/>
              </a:endParaRPr>
            </a:p>
            <a:p>
              <a:r>
                <a:rPr lang="en-NZ" sz="1336" dirty="0" err="1">
                  <a:latin typeface="Arial" panose="020B0604020202020204" pitchFamily="34" charset="0"/>
                  <a:cs typeface="Arial" panose="020B0604020202020204" pitchFamily="34" charset="0"/>
                </a:rPr>
                <a:t>Karitane</a:t>
              </a:r>
              <a:endParaRPr lang="en-NZ" sz="1336"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6039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695" y="188640"/>
            <a:ext cx="4489140" cy="29927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4953" y="3573016"/>
            <a:ext cx="4489140" cy="29927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974" y="188641"/>
            <a:ext cx="4494008" cy="299600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0248" y="3569365"/>
            <a:ext cx="4500093" cy="3000062"/>
          </a:xfrm>
          <a:prstGeom prst="rect">
            <a:avLst/>
          </a:prstGeom>
        </p:spPr>
      </p:pic>
    </p:spTree>
    <p:extLst>
      <p:ext uri="{BB962C8B-B14F-4D97-AF65-F5344CB8AC3E}">
        <p14:creationId xmlns:p14="http://schemas.microsoft.com/office/powerpoint/2010/main" val="4145607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365</Words>
  <Application>Microsoft Office PowerPoint</Application>
  <PresentationFormat>Widescreen</PresentationFormat>
  <Paragraphs>57</Paragraphs>
  <Slides>12</Slides>
  <Notes>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Aharoni</vt:lpstr>
      <vt:lpstr>Arial</vt:lpstr>
      <vt:lpstr>Calibri</vt:lpstr>
      <vt:lpstr>Calibri Light</vt:lpstr>
      <vt:lpstr>Goudy Stout</vt:lpstr>
      <vt:lpstr>Office Theme</vt:lpstr>
      <vt:lpstr>1_Office Theme</vt:lpstr>
      <vt:lpstr>PowerPoint Presentation</vt:lpstr>
      <vt:lpstr>PowerPoint Presentation</vt:lpstr>
      <vt:lpstr>PowerPoint Presentation</vt:lpstr>
      <vt:lpstr>Chemistry</vt:lpstr>
      <vt:lpstr>Carbonate chemistry</vt:lpstr>
      <vt:lpstr>Carbonate chemistry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Armstrong Hernandez</dc:creator>
  <cp:lastModifiedBy>Cristina Armstrong Hernandez</cp:lastModifiedBy>
  <cp:revision>5</cp:revision>
  <dcterms:created xsi:type="dcterms:W3CDTF">2018-08-29T08:53:36Z</dcterms:created>
  <dcterms:modified xsi:type="dcterms:W3CDTF">2018-08-29T10:00:51Z</dcterms:modified>
</cp:coreProperties>
</file>