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59" r:id="rId3"/>
    <p:sldId id="258" r:id="rId4"/>
    <p:sldId id="257" r:id="rId5"/>
    <p:sldId id="260" r:id="rId6"/>
    <p:sldId id="263" r:id="rId7"/>
    <p:sldId id="264" r:id="rId8"/>
    <p:sldId id="265" r:id="rId9"/>
    <p:sldId id="276" r:id="rId10"/>
    <p:sldId id="278" r:id="rId11"/>
    <p:sldId id="280" r:id="rId12"/>
    <p:sldId id="281" r:id="rId13"/>
    <p:sldId id="261" r:id="rId14"/>
    <p:sldId id="267" r:id="rId15"/>
    <p:sldId id="262" r:id="rId16"/>
    <p:sldId id="268" r:id="rId17"/>
    <p:sldId id="282" r:id="rId18"/>
    <p:sldId id="283" r:id="rId19"/>
    <p:sldId id="284" r:id="rId20"/>
    <p:sldId id="269" r:id="rId21"/>
    <p:sldId id="271" r:id="rId22"/>
    <p:sldId id="285" r:id="rId23"/>
    <p:sldId id="286" r:id="rId24"/>
    <p:sldId id="287" r:id="rId25"/>
    <p:sldId id="272" r:id="rId26"/>
    <p:sldId id="273" r:id="rId27"/>
    <p:sldId id="274" r:id="rId28"/>
    <p:sldId id="288" r:id="rId29"/>
    <p:sldId id="289" r:id="rId30"/>
    <p:sldId id="290" r:id="rId31"/>
    <p:sldId id="27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1C0DC6-1ED1-44F2-BDCF-17FEAC00FBFA}" type="datetimeFigureOut">
              <a:rPr lang="en-NZ" smtClean="0"/>
              <a:t>24/05/2013</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D83827-6D69-4A23-8DF8-76DD9947237E}" type="slidenum">
              <a:rPr lang="en-NZ" smtClean="0"/>
              <a:t>‹#›</a:t>
            </a:fld>
            <a:endParaRPr lang="en-NZ"/>
          </a:p>
        </p:txBody>
      </p:sp>
    </p:spTree>
    <p:extLst>
      <p:ext uri="{BB962C8B-B14F-4D97-AF65-F5344CB8AC3E}">
        <p14:creationId xmlns:p14="http://schemas.microsoft.com/office/powerpoint/2010/main" val="1166634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33F27-61FC-4DD3-BDB7-3F83CA85CB39}" type="datetimeFigureOut">
              <a:rPr lang="en-NZ" smtClean="0"/>
              <a:t>24/05/2013</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C17478-BBCE-4871-BE58-0C34705EAA76}" type="slidenum">
              <a:rPr lang="en-NZ" smtClean="0"/>
              <a:t>‹#›</a:t>
            </a:fld>
            <a:endParaRPr lang="en-NZ"/>
          </a:p>
        </p:txBody>
      </p:sp>
    </p:spTree>
    <p:extLst>
      <p:ext uri="{BB962C8B-B14F-4D97-AF65-F5344CB8AC3E}">
        <p14:creationId xmlns:p14="http://schemas.microsoft.com/office/powerpoint/2010/main" val="356200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1</a:t>
            </a:fld>
            <a:endParaRPr lang="en-NZ"/>
          </a:p>
        </p:txBody>
      </p:sp>
    </p:spTree>
    <p:extLst>
      <p:ext uri="{BB962C8B-B14F-4D97-AF65-F5344CB8AC3E}">
        <p14:creationId xmlns:p14="http://schemas.microsoft.com/office/powerpoint/2010/main" val="250627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2AC143EB-B70B-417D-89F1-E0C9638146F9}" type="slidenum">
              <a:rPr lang="en-GB" smtClean="0"/>
              <a:pPr>
                <a:defRPr/>
              </a:pPr>
              <a:t>10</a:t>
            </a:fld>
            <a:endParaRPr lang="en-GB"/>
          </a:p>
        </p:txBody>
      </p:sp>
    </p:spTree>
    <p:extLst>
      <p:ext uri="{BB962C8B-B14F-4D97-AF65-F5344CB8AC3E}">
        <p14:creationId xmlns:p14="http://schemas.microsoft.com/office/powerpoint/2010/main" val="3279776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7107533-40F6-40C4-AFF2-CEBFD44299D9}" type="slidenum">
              <a:rPr lang="en-US" sz="1200"/>
              <a:pPr/>
              <a:t>11</a:t>
            </a:fld>
            <a:endParaRPr lang="en-US" sz="1200"/>
          </a:p>
        </p:txBody>
      </p:sp>
      <p:sp>
        <p:nvSpPr>
          <p:cNvPr id="43010" name="Rectangle 2"/>
          <p:cNvSpPr>
            <a:spLocks noGrp="1" noRot="1" noChangeAspect="1" noChangeArrowheads="1" noTextEdit="1"/>
          </p:cNvSpPr>
          <p:nvPr>
            <p:ph type="sldImg"/>
          </p:nvPr>
        </p:nvSpPr>
        <p:spPr>
          <a:ln/>
          <a:extLst>
            <a:ext uri="{FAA26D3D-D897-4be2-8F04-BA451C77F1D7}"/>
          </a:extLst>
        </p:spPr>
      </p:sp>
      <p:sp>
        <p:nvSpPr>
          <p:cNvPr id="26628"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7107533-40F6-40C4-AFF2-CEBFD44299D9}" type="slidenum">
              <a:rPr lang="en-US" sz="1200"/>
              <a:pPr/>
              <a:t>12</a:t>
            </a:fld>
            <a:endParaRPr lang="en-US" sz="1200"/>
          </a:p>
        </p:txBody>
      </p:sp>
      <p:sp>
        <p:nvSpPr>
          <p:cNvPr id="43010" name="Rectangle 2"/>
          <p:cNvSpPr>
            <a:spLocks noGrp="1" noRot="1" noChangeAspect="1" noChangeArrowheads="1" noTextEdit="1"/>
          </p:cNvSpPr>
          <p:nvPr>
            <p:ph type="sldImg"/>
          </p:nvPr>
        </p:nvSpPr>
        <p:spPr>
          <a:ln/>
          <a:extLst>
            <a:ext uri="{FAA26D3D-D897-4be2-8F04-BA451C77F1D7}"/>
          </a:extLst>
        </p:spPr>
      </p:sp>
      <p:sp>
        <p:nvSpPr>
          <p:cNvPr id="26628"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13</a:t>
            </a:fld>
            <a:endParaRPr lang="en-NZ"/>
          </a:p>
        </p:txBody>
      </p:sp>
    </p:spTree>
    <p:extLst>
      <p:ext uri="{BB962C8B-B14F-4D97-AF65-F5344CB8AC3E}">
        <p14:creationId xmlns:p14="http://schemas.microsoft.com/office/powerpoint/2010/main" val="152161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14</a:t>
            </a:fld>
            <a:endParaRPr lang="en-NZ"/>
          </a:p>
        </p:txBody>
      </p:sp>
    </p:spTree>
    <p:extLst>
      <p:ext uri="{BB962C8B-B14F-4D97-AF65-F5344CB8AC3E}">
        <p14:creationId xmlns:p14="http://schemas.microsoft.com/office/powerpoint/2010/main" val="271228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15</a:t>
            </a:fld>
            <a:endParaRPr lang="en-NZ"/>
          </a:p>
        </p:txBody>
      </p:sp>
    </p:spTree>
    <p:extLst>
      <p:ext uri="{BB962C8B-B14F-4D97-AF65-F5344CB8AC3E}">
        <p14:creationId xmlns:p14="http://schemas.microsoft.com/office/powerpoint/2010/main" val="1521613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16</a:t>
            </a:fld>
            <a:endParaRPr lang="en-NZ"/>
          </a:p>
        </p:txBody>
      </p:sp>
    </p:spTree>
    <p:extLst>
      <p:ext uri="{BB962C8B-B14F-4D97-AF65-F5344CB8AC3E}">
        <p14:creationId xmlns:p14="http://schemas.microsoft.com/office/powerpoint/2010/main" val="1933247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B2D8070-BEE2-442E-BD71-0A946ED78A09}" type="slidenum">
              <a:rPr lang="en-GB" smtClean="0">
                <a:latin typeface="Arial" charset="0"/>
              </a:rPr>
              <a:pPr eaLnBrk="1" hangingPunct="1"/>
              <a:t>17</a:t>
            </a:fld>
            <a:endParaRPr lang="en-GB" smtClean="0">
              <a:latin typeface="Arial" charset="0"/>
            </a:endParaRPr>
          </a:p>
        </p:txBody>
      </p:sp>
      <p:sp>
        <p:nvSpPr>
          <p:cNvPr id="55299" name="Rectangle 2"/>
          <p:cNvSpPr>
            <a:spLocks noGrp="1" noRot="1" noChangeAspect="1" noChangeArrowheads="1" noTextEdit="1"/>
          </p:cNvSpPr>
          <p:nvPr>
            <p:ph type="sldImg"/>
          </p:nvPr>
        </p:nvSpPr>
        <p:spPr>
          <a:xfrm>
            <a:off x="1143000" y="687388"/>
            <a:ext cx="4572000" cy="3429000"/>
          </a:xfrm>
          <a:ln/>
        </p:spPr>
      </p:sp>
      <p:sp>
        <p:nvSpPr>
          <p:cNvPr id="55300" name="Rectangle 3"/>
          <p:cNvSpPr>
            <a:spLocks noGrp="1" noChangeArrowheads="1"/>
          </p:cNvSpPr>
          <p:nvPr>
            <p:ph type="body" idx="1"/>
          </p:nvPr>
        </p:nvSpPr>
        <p:spPr>
          <a:xfrm>
            <a:off x="684213" y="4343400"/>
            <a:ext cx="5489575" cy="4113213"/>
          </a:xfrm>
          <a:noFill/>
        </p:spPr>
        <p:txBody>
          <a:bodyPr lIns="91568" tIns="45784" rIns="91568" bIns="45784"/>
          <a:lstStyle/>
          <a:p>
            <a:pPr eaLnBrk="1" hangingPunct="1"/>
            <a:r>
              <a:rPr lang="en-US" smtClean="0"/>
              <a:t>Quick overview of the lecture, this is to be followed by one quick slide on each of heating and cooling, wind stress, and Precip and evap</a:t>
            </a:r>
          </a:p>
          <a:p>
            <a:pPr eaLnBrk="1" hangingPunct="1"/>
            <a:endParaRPr lang="en-US" smtClean="0"/>
          </a:p>
          <a:p>
            <a:pPr eaLnBrk="1" hangingPunct="1"/>
            <a:r>
              <a:rPr lang="en-US" smtClean="0"/>
              <a:t>Mention this is mainly for the deep ocean and doesn’t include tides</a:t>
            </a:r>
            <a:endParaRPr lang="en-N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015A41A-628A-4CAE-B1B8-89E4AB4465F5}" type="slidenum">
              <a:rPr lang="en-US" sz="1200"/>
              <a:pPr/>
              <a:t>18</a:t>
            </a:fld>
            <a:endParaRPr lang="en-US" sz="1200"/>
          </a:p>
        </p:txBody>
      </p:sp>
      <p:sp>
        <p:nvSpPr>
          <p:cNvPr id="41986" name="Rectangle 2"/>
          <p:cNvSpPr>
            <a:spLocks noGrp="1" noRot="1" noChangeAspect="1" noChangeArrowheads="1" noTextEdit="1"/>
          </p:cNvSpPr>
          <p:nvPr>
            <p:ph type="sldImg"/>
          </p:nvPr>
        </p:nvSpPr>
        <p:spPr>
          <a:ln/>
          <a:extLst>
            <a:ext uri="{FAA26D3D-D897-4be2-8F04-BA451C77F1D7}"/>
          </a:extLst>
        </p:spPr>
      </p:sp>
      <p:sp>
        <p:nvSpPr>
          <p:cNvPr id="25604"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2AC143EB-B70B-417D-89F1-E0C9638146F9}" type="slidenum">
              <a:rPr lang="en-GB" smtClean="0"/>
              <a:pPr>
                <a:defRPr/>
              </a:pPr>
              <a:t>19</a:t>
            </a:fld>
            <a:endParaRPr lang="en-GB"/>
          </a:p>
        </p:txBody>
      </p:sp>
    </p:spTree>
    <p:extLst>
      <p:ext uri="{BB962C8B-B14F-4D97-AF65-F5344CB8AC3E}">
        <p14:creationId xmlns:p14="http://schemas.microsoft.com/office/powerpoint/2010/main" val="341343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2</a:t>
            </a:fld>
            <a:endParaRPr lang="en-NZ"/>
          </a:p>
        </p:txBody>
      </p:sp>
    </p:spTree>
    <p:extLst>
      <p:ext uri="{BB962C8B-B14F-4D97-AF65-F5344CB8AC3E}">
        <p14:creationId xmlns:p14="http://schemas.microsoft.com/office/powerpoint/2010/main" val="30768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20</a:t>
            </a:fld>
            <a:endParaRPr lang="en-NZ"/>
          </a:p>
        </p:txBody>
      </p:sp>
    </p:spTree>
    <p:extLst>
      <p:ext uri="{BB962C8B-B14F-4D97-AF65-F5344CB8AC3E}">
        <p14:creationId xmlns:p14="http://schemas.microsoft.com/office/powerpoint/2010/main" val="2616370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AC17478-BBCE-4871-BE58-0C34705EAA76}" type="slidenum">
              <a:rPr lang="en-NZ" smtClean="0"/>
              <a:t>21</a:t>
            </a:fld>
            <a:endParaRPr lang="en-NZ"/>
          </a:p>
        </p:txBody>
      </p:sp>
    </p:spTree>
    <p:extLst>
      <p:ext uri="{BB962C8B-B14F-4D97-AF65-F5344CB8AC3E}">
        <p14:creationId xmlns:p14="http://schemas.microsoft.com/office/powerpoint/2010/main" val="3766721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2AC143EB-B70B-417D-89F1-E0C9638146F9}" type="slidenum">
              <a:rPr lang="en-GB" smtClean="0"/>
              <a:pPr>
                <a:defRPr/>
              </a:pPr>
              <a:t>22</a:t>
            </a:fld>
            <a:endParaRPr lang="en-GB"/>
          </a:p>
        </p:txBody>
      </p:sp>
    </p:spTree>
    <p:extLst>
      <p:ext uri="{BB962C8B-B14F-4D97-AF65-F5344CB8AC3E}">
        <p14:creationId xmlns:p14="http://schemas.microsoft.com/office/powerpoint/2010/main" val="2410053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2AC143EB-B70B-417D-89F1-E0C9638146F9}" type="slidenum">
              <a:rPr lang="en-GB" smtClean="0"/>
              <a:pPr>
                <a:defRPr/>
              </a:pPr>
              <a:t>23</a:t>
            </a:fld>
            <a:endParaRPr lang="en-GB"/>
          </a:p>
        </p:txBody>
      </p:sp>
    </p:spTree>
    <p:extLst>
      <p:ext uri="{BB962C8B-B14F-4D97-AF65-F5344CB8AC3E}">
        <p14:creationId xmlns:p14="http://schemas.microsoft.com/office/powerpoint/2010/main" val="803990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2AC143EB-B70B-417D-89F1-E0C9638146F9}" type="slidenum">
              <a:rPr lang="en-GB" smtClean="0"/>
              <a:pPr>
                <a:defRPr/>
              </a:pPr>
              <a:t>24</a:t>
            </a:fld>
            <a:endParaRPr lang="en-GB"/>
          </a:p>
        </p:txBody>
      </p:sp>
    </p:spTree>
    <p:extLst>
      <p:ext uri="{BB962C8B-B14F-4D97-AF65-F5344CB8AC3E}">
        <p14:creationId xmlns:p14="http://schemas.microsoft.com/office/powerpoint/2010/main" val="1568113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25</a:t>
            </a:fld>
            <a:endParaRPr lang="en-NZ"/>
          </a:p>
        </p:txBody>
      </p:sp>
    </p:spTree>
    <p:extLst>
      <p:ext uri="{BB962C8B-B14F-4D97-AF65-F5344CB8AC3E}">
        <p14:creationId xmlns:p14="http://schemas.microsoft.com/office/powerpoint/2010/main" val="1283215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26</a:t>
            </a:fld>
            <a:endParaRPr lang="en-NZ"/>
          </a:p>
        </p:txBody>
      </p:sp>
    </p:spTree>
    <p:extLst>
      <p:ext uri="{BB962C8B-B14F-4D97-AF65-F5344CB8AC3E}">
        <p14:creationId xmlns:p14="http://schemas.microsoft.com/office/powerpoint/2010/main" val="1016867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27</a:t>
            </a:fld>
            <a:endParaRPr lang="en-NZ"/>
          </a:p>
        </p:txBody>
      </p:sp>
    </p:spTree>
    <p:extLst>
      <p:ext uri="{BB962C8B-B14F-4D97-AF65-F5344CB8AC3E}">
        <p14:creationId xmlns:p14="http://schemas.microsoft.com/office/powerpoint/2010/main" val="775610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2AC143EB-B70B-417D-89F1-E0C9638146F9}" type="slidenum">
              <a:rPr lang="en-GB" smtClean="0"/>
              <a:pPr>
                <a:defRPr/>
              </a:pPr>
              <a:t>28</a:t>
            </a:fld>
            <a:endParaRPr lang="en-GB"/>
          </a:p>
        </p:txBody>
      </p:sp>
    </p:spTree>
    <p:extLst>
      <p:ext uri="{BB962C8B-B14F-4D97-AF65-F5344CB8AC3E}">
        <p14:creationId xmlns:p14="http://schemas.microsoft.com/office/powerpoint/2010/main" val="3493875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2AC143EB-B70B-417D-89F1-E0C9638146F9}" type="slidenum">
              <a:rPr lang="en-GB" smtClean="0"/>
              <a:pPr>
                <a:defRPr/>
              </a:pPr>
              <a:t>29</a:t>
            </a:fld>
            <a:endParaRPr lang="en-GB"/>
          </a:p>
        </p:txBody>
      </p:sp>
    </p:spTree>
    <p:extLst>
      <p:ext uri="{BB962C8B-B14F-4D97-AF65-F5344CB8AC3E}">
        <p14:creationId xmlns:p14="http://schemas.microsoft.com/office/powerpoint/2010/main" val="278972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3</a:t>
            </a:fld>
            <a:endParaRPr lang="en-NZ"/>
          </a:p>
        </p:txBody>
      </p:sp>
    </p:spTree>
    <p:extLst>
      <p:ext uri="{BB962C8B-B14F-4D97-AF65-F5344CB8AC3E}">
        <p14:creationId xmlns:p14="http://schemas.microsoft.com/office/powerpoint/2010/main" val="3268334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2AC143EB-B70B-417D-89F1-E0C9638146F9}" type="slidenum">
              <a:rPr lang="en-GB" smtClean="0"/>
              <a:pPr>
                <a:defRPr/>
              </a:pPr>
              <a:t>30</a:t>
            </a:fld>
            <a:endParaRPr lang="en-GB"/>
          </a:p>
        </p:txBody>
      </p:sp>
    </p:spTree>
    <p:extLst>
      <p:ext uri="{BB962C8B-B14F-4D97-AF65-F5344CB8AC3E}">
        <p14:creationId xmlns:p14="http://schemas.microsoft.com/office/powerpoint/2010/main" val="4136482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31</a:t>
            </a:fld>
            <a:endParaRPr lang="en-NZ"/>
          </a:p>
        </p:txBody>
      </p:sp>
    </p:spTree>
    <p:extLst>
      <p:ext uri="{BB962C8B-B14F-4D97-AF65-F5344CB8AC3E}">
        <p14:creationId xmlns:p14="http://schemas.microsoft.com/office/powerpoint/2010/main" val="4147559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4</a:t>
            </a:fld>
            <a:endParaRPr lang="en-NZ"/>
          </a:p>
        </p:txBody>
      </p:sp>
    </p:spTree>
    <p:extLst>
      <p:ext uri="{BB962C8B-B14F-4D97-AF65-F5344CB8AC3E}">
        <p14:creationId xmlns:p14="http://schemas.microsoft.com/office/powerpoint/2010/main" val="147775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5</a:t>
            </a:fld>
            <a:endParaRPr lang="en-NZ"/>
          </a:p>
        </p:txBody>
      </p:sp>
    </p:spTree>
    <p:extLst>
      <p:ext uri="{BB962C8B-B14F-4D97-AF65-F5344CB8AC3E}">
        <p14:creationId xmlns:p14="http://schemas.microsoft.com/office/powerpoint/2010/main" val="209265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6</a:t>
            </a:fld>
            <a:endParaRPr lang="en-NZ"/>
          </a:p>
        </p:txBody>
      </p:sp>
    </p:spTree>
    <p:extLst>
      <p:ext uri="{BB962C8B-B14F-4D97-AF65-F5344CB8AC3E}">
        <p14:creationId xmlns:p14="http://schemas.microsoft.com/office/powerpoint/2010/main" val="1521613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7</a:t>
            </a:fld>
            <a:endParaRPr lang="en-NZ"/>
          </a:p>
        </p:txBody>
      </p:sp>
    </p:spTree>
    <p:extLst>
      <p:ext uri="{BB962C8B-B14F-4D97-AF65-F5344CB8AC3E}">
        <p14:creationId xmlns:p14="http://schemas.microsoft.com/office/powerpoint/2010/main" val="152161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8</a:t>
            </a:fld>
            <a:endParaRPr lang="en-NZ"/>
          </a:p>
        </p:txBody>
      </p:sp>
    </p:spTree>
    <p:extLst>
      <p:ext uri="{BB962C8B-B14F-4D97-AF65-F5344CB8AC3E}">
        <p14:creationId xmlns:p14="http://schemas.microsoft.com/office/powerpoint/2010/main" val="1521613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AC17478-BBCE-4871-BE58-0C34705EAA76}" type="slidenum">
              <a:rPr lang="en-NZ" smtClean="0"/>
              <a:t>9</a:t>
            </a:fld>
            <a:endParaRPr lang="en-NZ"/>
          </a:p>
        </p:txBody>
      </p:sp>
    </p:spTree>
    <p:extLst>
      <p:ext uri="{BB962C8B-B14F-4D97-AF65-F5344CB8AC3E}">
        <p14:creationId xmlns:p14="http://schemas.microsoft.com/office/powerpoint/2010/main" val="133717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100AA65-56E1-4DAE-B1E0-6D64FD9FC093}" type="datetimeFigureOut">
              <a:rPr lang="en-NZ" smtClean="0"/>
              <a:t>24/05/2013</a:t>
            </a:fld>
            <a:endParaRPr lang="en-NZ"/>
          </a:p>
        </p:txBody>
      </p:sp>
      <p:sp>
        <p:nvSpPr>
          <p:cNvPr id="19" name="Footer Placeholder 18"/>
          <p:cNvSpPr>
            <a:spLocks noGrp="1"/>
          </p:cNvSpPr>
          <p:nvPr>
            <p:ph type="ftr" sz="quarter" idx="11"/>
          </p:nvPr>
        </p:nvSpPr>
        <p:spPr/>
        <p:txBody>
          <a:bodyPr/>
          <a:lstStyle/>
          <a:p>
            <a:endParaRPr lang="en-NZ"/>
          </a:p>
        </p:txBody>
      </p:sp>
      <p:sp>
        <p:nvSpPr>
          <p:cNvPr id="27" name="Slide Number Placeholder 26"/>
          <p:cNvSpPr>
            <a:spLocks noGrp="1"/>
          </p:cNvSpPr>
          <p:nvPr>
            <p:ph type="sldNum" sz="quarter" idx="12"/>
          </p:nvPr>
        </p:nvSpPr>
        <p:spPr/>
        <p:txBody>
          <a:bodyPr/>
          <a:lstStyle/>
          <a:p>
            <a:fld id="{934ECA7B-568B-43BE-89D2-0DECAA64EC6F}" type="slidenum">
              <a:rPr lang="en-NZ" smtClean="0"/>
              <a:t>‹#›</a:t>
            </a:fld>
            <a:endParaRPr lang="en-N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00AA65-56E1-4DAE-B1E0-6D64FD9FC093}" type="datetimeFigureOut">
              <a:rPr lang="en-NZ" smtClean="0"/>
              <a:t>24/05/2013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34ECA7B-568B-43BE-89D2-0DECAA64EC6F}"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00AA65-56E1-4DAE-B1E0-6D64FD9FC093}" type="datetimeFigureOut">
              <a:rPr lang="en-NZ" smtClean="0"/>
              <a:t>24/05/2013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34ECA7B-568B-43BE-89D2-0DECAA64EC6F}" type="slidenum">
              <a:rPr lang="en-NZ" smtClean="0"/>
              <a:t>‹#›</a:t>
            </a:fld>
            <a:endParaRPr lang="en-N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34F12A-F60C-4FB1-88CD-DFE5289042E5}" type="slidenum">
              <a:rPr lang="en-US"/>
              <a:pPr>
                <a:defRPr/>
              </a:pPr>
              <a:t>‹#›</a:t>
            </a:fld>
            <a:endParaRPr lang="en-US"/>
          </a:p>
        </p:txBody>
      </p:sp>
    </p:spTree>
    <p:extLst>
      <p:ext uri="{BB962C8B-B14F-4D97-AF65-F5344CB8AC3E}">
        <p14:creationId xmlns:p14="http://schemas.microsoft.com/office/powerpoint/2010/main" val="375600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00AA65-56E1-4DAE-B1E0-6D64FD9FC093}" type="datetimeFigureOut">
              <a:rPr lang="en-NZ" smtClean="0"/>
              <a:t>24/05/2013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34ECA7B-568B-43BE-89D2-0DECAA64EC6F}"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100AA65-56E1-4DAE-B1E0-6D64FD9FC093}" type="datetimeFigureOut">
              <a:rPr lang="en-NZ" smtClean="0"/>
              <a:t>24/05/2013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34ECA7B-568B-43BE-89D2-0DECAA64EC6F}" type="slidenum">
              <a:rPr lang="en-NZ" smtClean="0"/>
              <a:t>‹#›</a:t>
            </a:fld>
            <a:endParaRPr lang="en-N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00AA65-56E1-4DAE-B1E0-6D64FD9FC093}" type="datetimeFigureOut">
              <a:rPr lang="en-NZ" smtClean="0"/>
              <a:t>24/05/2013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34ECA7B-568B-43BE-89D2-0DECAA64EC6F}"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100AA65-56E1-4DAE-B1E0-6D64FD9FC093}" type="datetimeFigureOut">
              <a:rPr lang="en-NZ" smtClean="0"/>
              <a:t>24/05/2013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34ECA7B-568B-43BE-89D2-0DECAA64EC6F}"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00AA65-56E1-4DAE-B1E0-6D64FD9FC093}" type="datetimeFigureOut">
              <a:rPr lang="en-NZ" smtClean="0"/>
              <a:t>24/05/2013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34ECA7B-568B-43BE-89D2-0DECAA64EC6F}"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0AA65-56E1-4DAE-B1E0-6D64FD9FC093}" type="datetimeFigureOut">
              <a:rPr lang="en-NZ" smtClean="0"/>
              <a:t>24/05/2013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34ECA7B-568B-43BE-89D2-0DECAA64EC6F}"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00AA65-56E1-4DAE-B1E0-6D64FD9FC093}" type="datetimeFigureOut">
              <a:rPr lang="en-NZ" smtClean="0"/>
              <a:t>24/05/2013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34ECA7B-568B-43BE-89D2-0DECAA64EC6F}"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100AA65-56E1-4DAE-B1E0-6D64FD9FC093}" type="datetimeFigureOut">
              <a:rPr lang="en-NZ" smtClean="0"/>
              <a:t>24/05/2013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a:xfrm>
            <a:off x="8077200" y="6356350"/>
            <a:ext cx="609600" cy="365125"/>
          </a:xfrm>
        </p:spPr>
        <p:txBody>
          <a:bodyPr/>
          <a:lstStyle/>
          <a:p>
            <a:fld id="{934ECA7B-568B-43BE-89D2-0DECAA64EC6F}" type="slidenum">
              <a:rPr lang="en-NZ" smtClean="0"/>
              <a:t>‹#›</a:t>
            </a:fld>
            <a:endParaRPr lang="en-NZ"/>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100AA65-56E1-4DAE-B1E0-6D64FD9FC093}" type="datetimeFigureOut">
              <a:rPr lang="en-NZ" smtClean="0"/>
              <a:t>24/05/2013</a:t>
            </a:fld>
            <a:endParaRPr lang="en-NZ"/>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NZ"/>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34ECA7B-568B-43BE-89D2-0DECAA64EC6F}" type="slidenum">
              <a:rPr lang="en-NZ" smtClean="0"/>
              <a:t>‹#›</a:t>
            </a:fld>
            <a:endParaRPr lang="en-NZ"/>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oceanservice.noaa.gov/education/literacy/ocean_literacy.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learner.org/courses/envsci/unit/text.php?unit=3&amp;secNum=0" TargetMode="External"/><Relationship Id="rId7" Type="http://schemas.openxmlformats.org/officeDocument/2006/relationships/hyperlink" Target="http://www.teara.govt.nz/en/map/5912/ocean-currents-around-new-zealan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oceanservice.noaa.gov/education/literacy.html" TargetMode="External"/><Relationship Id="rId5" Type="http://schemas.openxmlformats.org/officeDocument/2006/relationships/hyperlink" Target="http://oceanmotion.org/html/background/ocean-vertical-structure.htm" TargetMode="External"/><Relationship Id="rId4" Type="http://schemas.openxmlformats.org/officeDocument/2006/relationships/hyperlink" Target="http://www.lighthouse-foundation.org/index.php?id=99&amp;L=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loomscool.weebly.com/ocean-structure--composition.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92696"/>
            <a:ext cx="7851648" cy="1828800"/>
          </a:xfrm>
        </p:spPr>
        <p:txBody>
          <a:bodyPr/>
          <a:lstStyle/>
          <a:p>
            <a:pPr algn="ctr"/>
            <a:r>
              <a:rPr lang="en-NZ" dirty="0" smtClean="0"/>
              <a:t>Ocean Systems</a:t>
            </a:r>
            <a:br>
              <a:rPr lang="en-NZ" dirty="0" smtClean="0"/>
            </a:br>
            <a:r>
              <a:rPr lang="en-NZ" sz="3600" dirty="0" smtClean="0"/>
              <a:t>Part 1 Currents</a:t>
            </a:r>
            <a:endParaRPr lang="en-NZ" sz="3600" dirty="0"/>
          </a:p>
        </p:txBody>
      </p:sp>
      <p:sp>
        <p:nvSpPr>
          <p:cNvPr id="3" name="Subtitle 2"/>
          <p:cNvSpPr>
            <a:spLocks noGrp="1"/>
          </p:cNvSpPr>
          <p:nvPr>
            <p:ph type="subTitle" idx="1"/>
          </p:nvPr>
        </p:nvSpPr>
        <p:spPr>
          <a:xfrm>
            <a:off x="251520" y="3228536"/>
            <a:ext cx="8712968" cy="3224800"/>
          </a:xfrm>
        </p:spPr>
        <p:txBody>
          <a:bodyPr>
            <a:normAutofit/>
          </a:bodyPr>
          <a:lstStyle/>
          <a:p>
            <a:pPr lvl="0" algn="l"/>
            <a:r>
              <a:rPr lang="en-NZ" sz="2800" i="1" dirty="0"/>
              <a:t>Processes</a:t>
            </a:r>
            <a:r>
              <a:rPr lang="en-NZ" sz="2800" dirty="0"/>
              <a:t> </a:t>
            </a:r>
            <a:r>
              <a:rPr lang="en-NZ" sz="2800" i="1" dirty="0"/>
              <a:t>in the ocean system </a:t>
            </a:r>
            <a:r>
              <a:rPr lang="en-NZ" sz="2800" dirty="0"/>
              <a:t>are selected from:</a:t>
            </a:r>
            <a:endParaRPr lang="en-NZ" sz="2400" dirty="0"/>
          </a:p>
          <a:p>
            <a:pPr marL="800100" lvl="1" indent="-342900" algn="l">
              <a:buFont typeface="Wingdings" pitchFamily="2" charset="2"/>
              <a:buChar char="q"/>
            </a:pPr>
            <a:r>
              <a:rPr lang="en-NZ" sz="2000" dirty="0">
                <a:latin typeface="+mj-lt"/>
              </a:rPr>
              <a:t>ocean composition – gradients, temperature, density, salinity, </a:t>
            </a:r>
            <a:r>
              <a:rPr lang="en-NZ" sz="2000" dirty="0" smtClean="0">
                <a:latin typeface="+mj-lt"/>
              </a:rPr>
              <a:t>pressure</a:t>
            </a:r>
          </a:p>
          <a:p>
            <a:pPr marL="800100" lvl="1" indent="-342900" algn="l">
              <a:buFont typeface="Wingdings" pitchFamily="2" charset="2"/>
              <a:buChar char="q"/>
            </a:pPr>
            <a:r>
              <a:rPr lang="en-NZ" sz="2000" dirty="0" smtClean="0">
                <a:latin typeface="+mj-lt"/>
              </a:rPr>
              <a:t>ocean </a:t>
            </a:r>
            <a:r>
              <a:rPr lang="en-NZ" sz="2000" dirty="0">
                <a:latin typeface="+mj-lt"/>
              </a:rPr>
              <a:t>circulation – surface and </a:t>
            </a:r>
            <a:r>
              <a:rPr lang="en-NZ" sz="2000" dirty="0" err="1">
                <a:latin typeface="+mj-lt"/>
              </a:rPr>
              <a:t>thermohaline</a:t>
            </a:r>
            <a:r>
              <a:rPr lang="en-NZ" sz="2000" dirty="0">
                <a:latin typeface="+mj-lt"/>
              </a:rPr>
              <a:t> circulations, </a:t>
            </a:r>
            <a:r>
              <a:rPr lang="en-NZ" sz="2000" dirty="0" err="1">
                <a:latin typeface="+mj-lt"/>
              </a:rPr>
              <a:t>Coriolis</a:t>
            </a:r>
            <a:r>
              <a:rPr lang="en-NZ" sz="2000" dirty="0">
                <a:latin typeface="+mj-lt"/>
              </a:rPr>
              <a:t> effect</a:t>
            </a:r>
          </a:p>
          <a:p>
            <a:pPr marL="800100" lvl="1" indent="-342900" algn="l">
              <a:buFont typeface="Wingdings" pitchFamily="2" charset="2"/>
              <a:buChar char="q"/>
            </a:pPr>
            <a:r>
              <a:rPr lang="en-NZ" sz="2000" dirty="0">
                <a:latin typeface="+mj-lt"/>
              </a:rPr>
              <a:t>carbon cycle – carbonate chemistry, physical pumps, biological pumps</a:t>
            </a:r>
          </a:p>
          <a:p>
            <a:pPr marL="800100" lvl="1" indent="-342900" algn="l">
              <a:buFont typeface="Wingdings" pitchFamily="2" charset="2"/>
              <a:buChar char="q"/>
            </a:pPr>
            <a:r>
              <a:rPr lang="en-NZ" sz="2000" dirty="0">
                <a:latin typeface="+mj-lt"/>
              </a:rPr>
              <a:t>transport of matter and energy – heat, tides, waves</a:t>
            </a:r>
          </a:p>
          <a:p>
            <a:pPr marL="800100" lvl="1" indent="-342900" algn="l">
              <a:buFont typeface="Wingdings" pitchFamily="2" charset="2"/>
              <a:buChar char="q"/>
            </a:pPr>
            <a:r>
              <a:rPr lang="en-NZ" sz="2000" dirty="0">
                <a:latin typeface="+mj-lt"/>
              </a:rPr>
              <a:t>Southern Oscillation – El Niño and La Niña</a:t>
            </a:r>
            <a:r>
              <a:rPr lang="en-NZ" sz="2000" dirty="0" smtClean="0">
                <a:latin typeface="+mj-lt"/>
              </a:rPr>
              <a:t>.</a:t>
            </a:r>
          </a:p>
          <a:p>
            <a:pPr marL="800100" lvl="1" indent="-342900" algn="l">
              <a:buFont typeface="Wingdings" pitchFamily="2" charset="2"/>
              <a:buChar char="q"/>
            </a:pPr>
            <a:endParaRPr lang="en-NZ" sz="2000" dirty="0">
              <a:latin typeface="+mj-lt"/>
            </a:endParaRPr>
          </a:p>
          <a:p>
            <a:endParaRPr lang="en-NZ" dirty="0"/>
          </a:p>
        </p:txBody>
      </p:sp>
    </p:spTree>
    <p:extLst>
      <p:ext uri="{BB962C8B-B14F-4D97-AF65-F5344CB8AC3E}">
        <p14:creationId xmlns:p14="http://schemas.microsoft.com/office/powerpoint/2010/main" val="3069860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061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22" y="476672"/>
            <a:ext cx="8216900" cy="530066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3540832" y="1493044"/>
            <a:ext cx="1846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00"/>
                </a:solidFill>
              </a:rPr>
              <a:t>Surface zone</a:t>
            </a:r>
          </a:p>
        </p:txBody>
      </p:sp>
      <p:sp>
        <p:nvSpPr>
          <p:cNvPr id="8" name="Text Box 9"/>
          <p:cNvSpPr txBox="1">
            <a:spLocks noChangeArrowheads="1"/>
          </p:cNvSpPr>
          <p:nvPr/>
        </p:nvSpPr>
        <p:spPr bwMode="auto">
          <a:xfrm>
            <a:off x="3586640" y="1973676"/>
            <a:ext cx="1460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err="1">
                <a:solidFill>
                  <a:srgbClr val="000000"/>
                </a:solidFill>
              </a:rPr>
              <a:t>Pycnocline</a:t>
            </a:r>
            <a:r>
              <a:rPr lang="en-US" b="1" dirty="0">
                <a:solidFill>
                  <a:srgbClr val="000000"/>
                </a:solidFill>
              </a:rPr>
              <a:t> </a:t>
            </a:r>
          </a:p>
        </p:txBody>
      </p:sp>
      <p:sp>
        <p:nvSpPr>
          <p:cNvPr id="6" name="TextBox 5"/>
          <p:cNvSpPr txBox="1"/>
          <p:nvPr/>
        </p:nvSpPr>
        <p:spPr>
          <a:xfrm>
            <a:off x="3586640" y="2852936"/>
            <a:ext cx="1561424" cy="369332"/>
          </a:xfrm>
          <a:prstGeom prst="rect">
            <a:avLst/>
          </a:prstGeom>
          <a:noFill/>
        </p:spPr>
        <p:txBody>
          <a:bodyPr wrap="square" rtlCol="0">
            <a:spAutoFit/>
          </a:bodyPr>
          <a:lstStyle/>
          <a:p>
            <a:r>
              <a:rPr lang="en-NZ" b="1" dirty="0" smtClean="0">
                <a:solidFill>
                  <a:schemeClr val="accent4">
                    <a:lumMod val="10000"/>
                  </a:schemeClr>
                </a:solidFill>
              </a:rPr>
              <a:t>Deep zone</a:t>
            </a:r>
            <a:endParaRPr lang="en-NZ" b="1" dirty="0">
              <a:solidFill>
                <a:schemeClr val="accent4">
                  <a:lumMod val="10000"/>
                </a:schemeClr>
              </a:solidFill>
            </a:endParaRPr>
          </a:p>
        </p:txBody>
      </p:sp>
      <p:sp>
        <p:nvSpPr>
          <p:cNvPr id="10" name="TextBox 9"/>
          <p:cNvSpPr txBox="1"/>
          <p:nvPr/>
        </p:nvSpPr>
        <p:spPr>
          <a:xfrm rot="20265938">
            <a:off x="5920562" y="1065280"/>
            <a:ext cx="2406428" cy="369332"/>
          </a:xfrm>
          <a:prstGeom prst="rect">
            <a:avLst/>
          </a:prstGeom>
          <a:noFill/>
        </p:spPr>
        <p:txBody>
          <a:bodyPr wrap="none" rtlCol="0">
            <a:spAutoFit/>
          </a:bodyPr>
          <a:lstStyle/>
          <a:p>
            <a:r>
              <a:rPr lang="en-NZ" b="1" dirty="0" smtClean="0">
                <a:solidFill>
                  <a:schemeClr val="accent4">
                    <a:lumMod val="10000"/>
                  </a:schemeClr>
                </a:solidFill>
              </a:rPr>
              <a:t>2% of ocean water</a:t>
            </a:r>
            <a:endParaRPr lang="en-NZ" b="1" dirty="0">
              <a:solidFill>
                <a:schemeClr val="accent4">
                  <a:lumMod val="10000"/>
                </a:schemeClr>
              </a:solidFill>
            </a:endParaRPr>
          </a:p>
        </p:txBody>
      </p:sp>
      <p:sp>
        <p:nvSpPr>
          <p:cNvPr id="12" name="Text Box 10"/>
          <p:cNvSpPr txBox="1">
            <a:spLocks noChangeArrowheads="1"/>
          </p:cNvSpPr>
          <p:nvPr/>
        </p:nvSpPr>
        <p:spPr bwMode="auto">
          <a:xfrm rot="20191403">
            <a:off x="5970414" y="1408331"/>
            <a:ext cx="2901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00"/>
                </a:solidFill>
              </a:rPr>
              <a:t>18% of ocean water</a:t>
            </a:r>
          </a:p>
        </p:txBody>
      </p:sp>
      <p:sp>
        <p:nvSpPr>
          <p:cNvPr id="14" name="Text Box 7"/>
          <p:cNvSpPr txBox="1">
            <a:spLocks noChangeArrowheads="1"/>
          </p:cNvSpPr>
          <p:nvPr/>
        </p:nvSpPr>
        <p:spPr bwMode="auto">
          <a:xfrm rot="20183854">
            <a:off x="5926284" y="2178718"/>
            <a:ext cx="258377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00"/>
                </a:solidFill>
              </a:rPr>
              <a:t>80% of ocean water</a:t>
            </a:r>
          </a:p>
        </p:txBody>
      </p:sp>
      <p:sp>
        <p:nvSpPr>
          <p:cNvPr id="11" name="TextBox 10"/>
          <p:cNvSpPr txBox="1"/>
          <p:nvPr/>
        </p:nvSpPr>
        <p:spPr>
          <a:xfrm>
            <a:off x="467544" y="6021288"/>
            <a:ext cx="7704856" cy="369332"/>
          </a:xfrm>
          <a:prstGeom prst="rect">
            <a:avLst/>
          </a:prstGeom>
          <a:noFill/>
        </p:spPr>
        <p:txBody>
          <a:bodyPr wrap="square" rtlCol="0">
            <a:spAutoFit/>
          </a:bodyPr>
          <a:lstStyle/>
          <a:p>
            <a:r>
              <a:rPr lang="en-NZ" dirty="0" smtClean="0"/>
              <a:t>                                                 Increasing latitude, north or south</a:t>
            </a:r>
            <a:endParaRPr lang="en-NZ" dirty="0"/>
          </a:p>
        </p:txBody>
      </p:sp>
      <p:cxnSp>
        <p:nvCxnSpPr>
          <p:cNvPr id="16" name="Straight Arrow Connector 15"/>
          <p:cNvCxnSpPr/>
          <p:nvPr/>
        </p:nvCxnSpPr>
        <p:spPr>
          <a:xfrm flipH="1">
            <a:off x="2275948" y="5782905"/>
            <a:ext cx="295232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955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1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9" y="764704"/>
            <a:ext cx="8964613"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377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0618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52736"/>
            <a:ext cx="8011492" cy="491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361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 y="0"/>
            <a:ext cx="3724032" cy="792088"/>
          </a:xfrm>
        </p:spPr>
        <p:txBody>
          <a:bodyPr>
            <a:normAutofit fontScale="90000"/>
          </a:bodyPr>
          <a:lstStyle/>
          <a:p>
            <a:r>
              <a:rPr lang="en-NZ" dirty="0" smtClean="0"/>
              <a:t>Ocean Layers</a:t>
            </a:r>
            <a:endParaRPr lang="en-NZ" dirty="0"/>
          </a:p>
        </p:txBody>
      </p:sp>
      <p:pic>
        <p:nvPicPr>
          <p:cNvPr id="4" name="Content Placeholder 3" descr="0618"/>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3168352" cy="5616624"/>
          </a:xfrm>
          <a:prstGeom prst="rect">
            <a:avLst/>
          </a:prstGeom>
          <a:noFill/>
          <a:extLst/>
        </p:spPr>
      </p:pic>
      <p:sp>
        <p:nvSpPr>
          <p:cNvPr id="5" name="TextBox 4"/>
          <p:cNvSpPr txBox="1"/>
          <p:nvPr/>
        </p:nvSpPr>
        <p:spPr>
          <a:xfrm>
            <a:off x="3779912" y="1052736"/>
            <a:ext cx="4104456" cy="923330"/>
          </a:xfrm>
          <a:prstGeom prst="rect">
            <a:avLst/>
          </a:prstGeom>
          <a:noFill/>
        </p:spPr>
        <p:txBody>
          <a:bodyPr wrap="square" rtlCol="0">
            <a:spAutoFit/>
          </a:bodyPr>
          <a:lstStyle/>
          <a:p>
            <a:endParaRPr lang="en-NZ" dirty="0" smtClean="0"/>
          </a:p>
          <a:p>
            <a:endParaRPr lang="en-NZ" dirty="0"/>
          </a:p>
          <a:p>
            <a:endParaRPr lang="en-NZ" dirty="0"/>
          </a:p>
        </p:txBody>
      </p:sp>
      <p:sp>
        <p:nvSpPr>
          <p:cNvPr id="6" name="TextBox 5"/>
          <p:cNvSpPr txBox="1"/>
          <p:nvPr/>
        </p:nvSpPr>
        <p:spPr>
          <a:xfrm>
            <a:off x="3779912" y="830888"/>
            <a:ext cx="5184576" cy="1477328"/>
          </a:xfrm>
          <a:prstGeom prst="rect">
            <a:avLst/>
          </a:prstGeom>
          <a:noFill/>
        </p:spPr>
        <p:txBody>
          <a:bodyPr wrap="square" rtlCol="0">
            <a:spAutoFit/>
          </a:bodyPr>
          <a:lstStyle/>
          <a:p>
            <a:r>
              <a:rPr lang="en-US" b="1" dirty="0">
                <a:solidFill>
                  <a:srgbClr val="FF0000"/>
                </a:solidFill>
                <a:latin typeface="+mj-lt"/>
              </a:rPr>
              <a:t>Surface mixed zone </a:t>
            </a:r>
            <a:r>
              <a:rPr lang="en-US" b="1" dirty="0">
                <a:latin typeface="+mj-lt"/>
              </a:rPr>
              <a:t>(2%) </a:t>
            </a:r>
            <a:endParaRPr lang="en-US" b="1" dirty="0" smtClean="0">
              <a:latin typeface="+mj-lt"/>
            </a:endParaRPr>
          </a:p>
          <a:p>
            <a:r>
              <a:rPr lang="en-US" dirty="0" smtClean="0">
                <a:latin typeface="+mj-lt"/>
              </a:rPr>
              <a:t>less </a:t>
            </a:r>
            <a:r>
              <a:rPr lang="en-US" dirty="0">
                <a:latin typeface="+mj-lt"/>
              </a:rPr>
              <a:t>dense waters. </a:t>
            </a:r>
            <a:r>
              <a:rPr lang="en-US" i="1" dirty="0" smtClean="0">
                <a:latin typeface="+mj-lt"/>
              </a:rPr>
              <a:t>Why?</a:t>
            </a:r>
          </a:p>
          <a:p>
            <a:r>
              <a:rPr lang="en-US" dirty="0" smtClean="0">
                <a:latin typeface="+mj-lt"/>
              </a:rPr>
              <a:t>Changes </a:t>
            </a:r>
            <a:r>
              <a:rPr lang="en-US" dirty="0">
                <a:latin typeface="+mj-lt"/>
              </a:rPr>
              <a:t>with weather. </a:t>
            </a:r>
            <a:endParaRPr lang="en-US" dirty="0" smtClean="0">
              <a:latin typeface="+mj-lt"/>
            </a:endParaRPr>
          </a:p>
          <a:p>
            <a:r>
              <a:rPr lang="en-US" dirty="0" smtClean="0">
                <a:latin typeface="+mj-lt"/>
              </a:rPr>
              <a:t>The </a:t>
            </a:r>
            <a:r>
              <a:rPr lang="en-US" dirty="0">
                <a:latin typeface="+mj-lt"/>
              </a:rPr>
              <a:t>salinity of this layer can change because of evaporation or dilution </a:t>
            </a:r>
            <a:r>
              <a:rPr lang="en-US" dirty="0" smtClean="0">
                <a:latin typeface="+mj-lt"/>
              </a:rPr>
              <a:t> or freezing of </a:t>
            </a:r>
            <a:r>
              <a:rPr lang="en-US" dirty="0">
                <a:latin typeface="+mj-lt"/>
              </a:rPr>
              <a:t>water. </a:t>
            </a:r>
            <a:endParaRPr lang="en-NZ" dirty="0">
              <a:latin typeface="+mj-lt"/>
            </a:endParaRPr>
          </a:p>
        </p:txBody>
      </p:sp>
      <p:sp>
        <p:nvSpPr>
          <p:cNvPr id="7" name="TextBox 6"/>
          <p:cNvSpPr txBox="1"/>
          <p:nvPr/>
        </p:nvSpPr>
        <p:spPr>
          <a:xfrm>
            <a:off x="3779912" y="5085184"/>
            <a:ext cx="5184576" cy="1200329"/>
          </a:xfrm>
          <a:prstGeom prst="rect">
            <a:avLst/>
          </a:prstGeom>
          <a:noFill/>
        </p:spPr>
        <p:txBody>
          <a:bodyPr wrap="square" rtlCol="0">
            <a:spAutoFit/>
          </a:bodyPr>
          <a:lstStyle/>
          <a:p>
            <a:r>
              <a:rPr lang="en-US" b="1" dirty="0">
                <a:solidFill>
                  <a:srgbClr val="FF0000"/>
                </a:solidFill>
                <a:latin typeface="+mj-lt"/>
              </a:rPr>
              <a:t>Deep zone</a:t>
            </a:r>
            <a:r>
              <a:rPr lang="en-US" dirty="0">
                <a:solidFill>
                  <a:srgbClr val="FF0000"/>
                </a:solidFill>
                <a:latin typeface="+mj-lt"/>
              </a:rPr>
              <a:t> </a:t>
            </a:r>
            <a:r>
              <a:rPr lang="en-US" b="1" dirty="0">
                <a:latin typeface="+mj-lt"/>
              </a:rPr>
              <a:t>(80%)</a:t>
            </a:r>
            <a:r>
              <a:rPr lang="en-US" dirty="0">
                <a:latin typeface="+mj-lt"/>
              </a:rPr>
              <a:t> or bottom layer. Here the water remains cold and dense. The polar regions are the only places where deep waters are exposed to the atmosphere</a:t>
            </a:r>
            <a:endParaRPr lang="en-NZ" dirty="0">
              <a:latin typeface="+mj-lt"/>
            </a:endParaRPr>
          </a:p>
        </p:txBody>
      </p:sp>
      <p:sp>
        <p:nvSpPr>
          <p:cNvPr id="11"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3703077" y="3436619"/>
            <a:ext cx="478155" cy="871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3" name="Rectangle 6"/>
          <p:cNvSpPr>
            <a:spLocks noChangeArrowheads="1"/>
          </p:cNvSpPr>
          <p:nvPr/>
        </p:nvSpPr>
        <p:spPr bwMode="auto">
          <a:xfrm>
            <a:off x="3672205" y="2833072"/>
            <a:ext cx="529224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b="1" i="0" u="none" strike="noStrike" cap="none" normalizeH="0" baseline="0" dirty="0" err="1" smtClean="0">
                <a:ln>
                  <a:noFill/>
                </a:ln>
                <a:solidFill>
                  <a:srgbClr val="FF0000"/>
                </a:solidFill>
                <a:effectLst/>
                <a:latin typeface="+mj-lt"/>
                <a:ea typeface="Calibri" pitchFamily="34" charset="0"/>
                <a:cs typeface="Times New Roman" pitchFamily="18" charset="0"/>
              </a:rPr>
              <a:t>Pycnocline</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b="1" i="0" u="none" strike="noStrike" cap="none" normalizeH="0" baseline="0" dirty="0" smtClean="0">
                <a:ln>
                  <a:noFill/>
                </a:ln>
                <a:solidFill>
                  <a:schemeClr val="tx1"/>
                </a:solidFill>
                <a:effectLst/>
                <a:latin typeface="+mj-lt"/>
                <a:ea typeface="Calibri" pitchFamily="34" charset="0"/>
                <a:cs typeface="Times New Roman" pitchFamily="18" charset="0"/>
              </a:rPr>
              <a:t>(18%)</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or transition zone… a </a:t>
            </a:r>
            <a:r>
              <a:rPr kumimoji="0" lang="en-US" b="0" i="0" u="none" strike="noStrike" cap="none" normalizeH="0" baseline="0" dirty="0" smtClean="0">
                <a:ln>
                  <a:noFill/>
                </a:ln>
                <a:solidFill>
                  <a:srgbClr val="FF0000"/>
                </a:solidFill>
                <a:effectLst/>
                <a:latin typeface="+mj-lt"/>
                <a:ea typeface="Calibri" pitchFamily="34" charset="0"/>
                <a:cs typeface="Times New Roman" pitchFamily="18" charset="0"/>
              </a:rPr>
              <a:t>barrier</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Density changes very rapidly  due to either:</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lang="en-US" dirty="0">
                <a:latin typeface="+mj-lt"/>
                <a:ea typeface="Calibri" pitchFamily="34" charset="0"/>
                <a:cs typeface="Times New Roman" pitchFamily="18" charset="0"/>
              </a:rPr>
              <a:t>T</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emperature with depth – the </a:t>
            </a:r>
            <a:r>
              <a:rPr kumimoji="0" lang="en-US" b="0" i="0" u="none" strike="noStrike" cap="none" normalizeH="0" baseline="0" dirty="0" smtClean="0">
                <a:ln>
                  <a:noFill/>
                </a:ln>
                <a:solidFill>
                  <a:srgbClr val="FF0000"/>
                </a:solidFill>
                <a:effectLst/>
                <a:latin typeface="+mj-lt"/>
                <a:ea typeface="Calibri" pitchFamily="34" charset="0"/>
                <a:cs typeface="Times New Roman" pitchFamily="18" charset="0"/>
              </a:rPr>
              <a:t>thermocline</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Salinity with depth – the </a:t>
            </a:r>
            <a:r>
              <a:rPr kumimoji="0" lang="en-US" b="0" i="0" u="none" strike="noStrike" cap="none" normalizeH="0" baseline="0" dirty="0" smtClean="0">
                <a:ln>
                  <a:noFill/>
                </a:ln>
                <a:solidFill>
                  <a:srgbClr val="FF0000"/>
                </a:solidFill>
                <a:effectLst/>
                <a:latin typeface="+mj-lt"/>
                <a:ea typeface="Calibri" pitchFamily="34" charset="0"/>
                <a:cs typeface="Times New Roman" pitchFamily="18" charset="0"/>
              </a:rPr>
              <a:t>halocline</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In the low latitudes, the </a:t>
            </a:r>
            <a:r>
              <a:rPr kumimoji="0" lang="en-US" b="0" i="0" u="none" strike="noStrike" cap="none" normalizeH="0" baseline="0" dirty="0" err="1" smtClean="0">
                <a:ln>
                  <a:noFill/>
                </a:ln>
                <a:solidFill>
                  <a:schemeClr val="tx1"/>
                </a:solidFill>
                <a:effectLst/>
                <a:latin typeface="+mj-lt"/>
                <a:ea typeface="Calibri" pitchFamily="34" charset="0"/>
                <a:cs typeface="Times New Roman" pitchFamily="18" charset="0"/>
              </a:rPr>
              <a:t>pycnocline</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coincides with the thermocline, but in the mid-latitudes it is the halocline.</a:t>
            </a:r>
            <a:endParaRPr kumimoji="0" lang="en-US"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388794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052736"/>
            <a:ext cx="3832683" cy="4038975"/>
          </a:xfrm>
        </p:spPr>
      </p:pic>
      <p:sp>
        <p:nvSpPr>
          <p:cNvPr id="5" name="TextBox 4"/>
          <p:cNvSpPr txBox="1"/>
          <p:nvPr/>
        </p:nvSpPr>
        <p:spPr>
          <a:xfrm>
            <a:off x="552872" y="5414989"/>
            <a:ext cx="7128792" cy="1200329"/>
          </a:xfrm>
          <a:prstGeom prst="rect">
            <a:avLst/>
          </a:prstGeom>
          <a:noFill/>
        </p:spPr>
        <p:txBody>
          <a:bodyPr wrap="square" rtlCol="0">
            <a:spAutoFit/>
          </a:bodyPr>
          <a:lstStyle/>
          <a:p>
            <a:r>
              <a:rPr lang="en-NZ" sz="2400" dirty="0" smtClean="0">
                <a:latin typeface="+mj-lt"/>
              </a:rPr>
              <a:t>Note:</a:t>
            </a:r>
          </a:p>
          <a:p>
            <a:r>
              <a:rPr lang="en-NZ" sz="2400" dirty="0" smtClean="0">
                <a:latin typeface="+mj-lt"/>
              </a:rPr>
              <a:t>Cold does not get into the ocean… </a:t>
            </a:r>
          </a:p>
          <a:p>
            <a:r>
              <a:rPr lang="en-NZ" sz="2400" dirty="0" smtClean="0">
                <a:latin typeface="+mj-lt"/>
              </a:rPr>
              <a:t>Heat is lost (or gained)</a:t>
            </a:r>
            <a:endParaRPr lang="en-NZ" sz="2400" dirty="0">
              <a:latin typeface="+mj-lt"/>
            </a:endParaRPr>
          </a:p>
        </p:txBody>
      </p:sp>
      <p:pic>
        <p:nvPicPr>
          <p:cNvPr id="7" name="Picture 4" descr="06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836712"/>
            <a:ext cx="4310375" cy="503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959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548680"/>
            <a:ext cx="8229600" cy="780696"/>
          </a:xfrm>
        </p:spPr>
        <p:txBody>
          <a:bodyPr>
            <a:normAutofit fontScale="90000"/>
          </a:bodyPr>
          <a:lstStyle/>
          <a:p>
            <a:r>
              <a:rPr lang="en-NZ" dirty="0" smtClean="0"/>
              <a:t>The global picture</a:t>
            </a:r>
            <a:endParaRPr lang="en-NZ" dirty="0"/>
          </a:p>
        </p:txBody>
      </p:sp>
      <p:pic>
        <p:nvPicPr>
          <p:cNvPr id="4" name="Content Placeholder 3" descr="C05F14c.jpg                                                    000002FBOceanography ITK               B4227830:"/>
          <p:cNvPicPr>
            <a:picLocks noGrp="1"/>
          </p:cNvPicPr>
          <p:nvPr>
            <p:ph idx="1"/>
          </p:nvPr>
        </p:nvPicPr>
        <p:blipFill rotWithShape="1">
          <a:blip r:embed="rId3" cstate="print">
            <a:extLst>
              <a:ext uri="{28A0092B-C50C-407E-A947-70E740481C1C}">
                <a14:useLocalDpi xmlns:a14="http://schemas.microsoft.com/office/drawing/2010/main" val="0"/>
              </a:ext>
            </a:extLst>
          </a:blip>
          <a:srcRect b="8961"/>
          <a:stretch/>
        </p:blipFill>
        <p:spPr bwMode="auto">
          <a:xfrm>
            <a:off x="539552" y="1484784"/>
            <a:ext cx="6840760" cy="3744416"/>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755576" y="5701318"/>
            <a:ext cx="7270452" cy="400110"/>
          </a:xfrm>
          <a:prstGeom prst="rect">
            <a:avLst/>
          </a:prstGeom>
          <a:noFill/>
        </p:spPr>
        <p:txBody>
          <a:bodyPr wrap="none" rtlCol="0">
            <a:spAutoFit/>
          </a:bodyPr>
          <a:lstStyle/>
          <a:p>
            <a:r>
              <a:rPr lang="en-NZ" sz="2000" i="1" dirty="0" smtClean="0"/>
              <a:t>What is responsible for increased density at the poles (2 things)?</a:t>
            </a:r>
            <a:endParaRPr lang="en-NZ" sz="2000" i="1" dirty="0"/>
          </a:p>
        </p:txBody>
      </p:sp>
    </p:spTree>
    <p:extLst>
      <p:ext uri="{BB962C8B-B14F-4D97-AF65-F5344CB8AC3E}">
        <p14:creationId xmlns:p14="http://schemas.microsoft.com/office/powerpoint/2010/main" val="2745659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Causes of ocean circulation</a:t>
            </a:r>
            <a:endParaRPr lang="en-NZ"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5709" y="1935163"/>
            <a:ext cx="5852582" cy="4389437"/>
          </a:xfrm>
        </p:spPr>
      </p:pic>
    </p:spTree>
    <p:extLst>
      <p:ext uri="{BB962C8B-B14F-4D97-AF65-F5344CB8AC3E}">
        <p14:creationId xmlns:p14="http://schemas.microsoft.com/office/powerpoint/2010/main" val="859137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15938" y="198438"/>
            <a:ext cx="8229600" cy="1143000"/>
          </a:xfrm>
        </p:spPr>
        <p:txBody>
          <a:bodyPr/>
          <a:lstStyle/>
          <a:p>
            <a:pPr eaLnBrk="1" hangingPunct="1">
              <a:defRPr/>
            </a:pPr>
            <a:r>
              <a:rPr lang="en-US" sz="4000" dirty="0" smtClean="0">
                <a:solidFill>
                  <a:schemeClr val="accent4">
                    <a:lumMod val="10000"/>
                  </a:schemeClr>
                </a:solidFill>
              </a:rPr>
              <a:t>Main Drivers of Ocean Circulation</a:t>
            </a:r>
            <a:endParaRPr lang="en-NZ" sz="4000" dirty="0" smtClean="0">
              <a:solidFill>
                <a:schemeClr val="accent4">
                  <a:lumMod val="10000"/>
                </a:schemeClr>
              </a:solidFill>
            </a:endParaRPr>
          </a:p>
        </p:txBody>
      </p:sp>
      <p:sp>
        <p:nvSpPr>
          <p:cNvPr id="22531" name="Oval 3"/>
          <p:cNvSpPr>
            <a:spLocks noChangeArrowheads="1"/>
          </p:cNvSpPr>
          <p:nvPr/>
        </p:nvSpPr>
        <p:spPr bwMode="auto">
          <a:xfrm>
            <a:off x="6443663" y="4365625"/>
            <a:ext cx="2016769" cy="2016125"/>
          </a:xfrm>
          <a:prstGeom prst="ellipse">
            <a:avLst/>
          </a:prstGeom>
          <a:solidFill>
            <a:schemeClr val="accent1"/>
          </a:solidFill>
          <a:ln w="9525">
            <a:solidFill>
              <a:schemeClr val="bg2">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ysClr val="windowText" lastClr="000000"/>
                </a:solidFill>
                <a:latin typeface="Arial" charset="0"/>
              </a:rPr>
              <a:t>Ocean</a:t>
            </a:r>
          </a:p>
          <a:p>
            <a:pPr algn="ctr"/>
            <a:r>
              <a:rPr lang="en-US" dirty="0">
                <a:solidFill>
                  <a:sysClr val="windowText" lastClr="000000"/>
                </a:solidFill>
                <a:latin typeface="Arial" charset="0"/>
              </a:rPr>
              <a:t> Circulation</a:t>
            </a:r>
            <a:endParaRPr lang="en-NZ" dirty="0">
              <a:solidFill>
                <a:sysClr val="windowText" lastClr="000000"/>
              </a:solidFill>
              <a:latin typeface="Arial" charset="0"/>
            </a:endParaRPr>
          </a:p>
        </p:txBody>
      </p:sp>
      <p:sp>
        <p:nvSpPr>
          <p:cNvPr id="22532" name="Oval 4"/>
          <p:cNvSpPr>
            <a:spLocks noChangeArrowheads="1"/>
          </p:cNvSpPr>
          <p:nvPr/>
        </p:nvSpPr>
        <p:spPr bwMode="auto">
          <a:xfrm>
            <a:off x="611189" y="1341438"/>
            <a:ext cx="1966912" cy="2016125"/>
          </a:xfrm>
          <a:prstGeom prst="ellipse">
            <a:avLst/>
          </a:prstGeom>
          <a:solidFill>
            <a:srgbClr val="FFFF00"/>
          </a:solidFill>
          <a:ln w="9525">
            <a:solidFill>
              <a:schemeClr val="bg2">
                <a:lumMod val="50000"/>
              </a:schemeClr>
            </a:solidFill>
            <a:round/>
            <a:headEnd/>
            <a:tailEnd/>
          </a:ln>
          <a:effectLst/>
          <a:extLst/>
        </p:spPr>
        <p:txBody>
          <a:bodyPr wrap="none" anchor="ctr"/>
          <a:lstStyle/>
          <a:p>
            <a:pPr algn="ctr"/>
            <a:r>
              <a:rPr lang="en-US" dirty="0">
                <a:solidFill>
                  <a:sysClr val="windowText" lastClr="000000"/>
                </a:solidFill>
                <a:latin typeface="Arial" charset="0"/>
              </a:rPr>
              <a:t>Solar</a:t>
            </a:r>
          </a:p>
          <a:p>
            <a:pPr algn="ctr"/>
            <a:r>
              <a:rPr lang="en-US" dirty="0">
                <a:solidFill>
                  <a:sysClr val="windowText" lastClr="000000"/>
                </a:solidFill>
                <a:latin typeface="Arial" charset="0"/>
              </a:rPr>
              <a:t>Radiation</a:t>
            </a:r>
            <a:endParaRPr lang="en-NZ" dirty="0">
              <a:solidFill>
                <a:sysClr val="windowText" lastClr="000000"/>
              </a:solidFill>
              <a:latin typeface="Arial" charset="0"/>
            </a:endParaRPr>
          </a:p>
        </p:txBody>
      </p:sp>
      <p:sp>
        <p:nvSpPr>
          <p:cNvPr id="22533" name="Text Box 5"/>
          <p:cNvSpPr txBox="1">
            <a:spLocks noChangeArrowheads="1"/>
          </p:cNvSpPr>
          <p:nvPr/>
        </p:nvSpPr>
        <p:spPr bwMode="auto">
          <a:xfrm>
            <a:off x="3348038" y="3573463"/>
            <a:ext cx="240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b="1" dirty="0">
                <a:solidFill>
                  <a:schemeClr val="accent4">
                    <a:lumMod val="10000"/>
                  </a:schemeClr>
                </a:solidFill>
                <a:latin typeface="Arial" charset="0"/>
              </a:rPr>
              <a:t>Heating</a:t>
            </a:r>
            <a:r>
              <a:rPr lang="en-US" b="1" dirty="0">
                <a:latin typeface="Arial" charset="0"/>
              </a:rPr>
              <a:t> </a:t>
            </a:r>
            <a:r>
              <a:rPr lang="en-US" b="1" dirty="0">
                <a:solidFill>
                  <a:schemeClr val="accent4">
                    <a:lumMod val="10000"/>
                  </a:schemeClr>
                </a:solidFill>
                <a:latin typeface="Arial" charset="0"/>
              </a:rPr>
              <a:t>and Cooling</a:t>
            </a:r>
            <a:endParaRPr lang="en-NZ" b="1" dirty="0">
              <a:solidFill>
                <a:schemeClr val="accent4">
                  <a:lumMod val="10000"/>
                </a:schemeClr>
              </a:solidFill>
              <a:latin typeface="Arial" charset="0"/>
            </a:endParaRPr>
          </a:p>
        </p:txBody>
      </p:sp>
      <p:sp>
        <p:nvSpPr>
          <p:cNvPr id="22534" name="Text Box 6"/>
          <p:cNvSpPr txBox="1">
            <a:spLocks noChangeArrowheads="1"/>
          </p:cNvSpPr>
          <p:nvPr/>
        </p:nvSpPr>
        <p:spPr bwMode="auto">
          <a:xfrm>
            <a:off x="3276600" y="5445125"/>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b="1">
                <a:solidFill>
                  <a:schemeClr val="accent4">
                    <a:lumMod val="10000"/>
                  </a:schemeClr>
                </a:solidFill>
                <a:latin typeface="Arial" charset="0"/>
              </a:rPr>
              <a:t>Wind Stress</a:t>
            </a:r>
            <a:endParaRPr lang="en-NZ" b="1">
              <a:solidFill>
                <a:schemeClr val="accent4">
                  <a:lumMod val="10000"/>
                </a:schemeClr>
              </a:solidFill>
              <a:latin typeface="Arial" charset="0"/>
            </a:endParaRPr>
          </a:p>
        </p:txBody>
      </p:sp>
      <p:sp>
        <p:nvSpPr>
          <p:cNvPr id="22535" name="Text Box 7"/>
          <p:cNvSpPr txBox="1">
            <a:spLocks noChangeArrowheads="1"/>
          </p:cNvSpPr>
          <p:nvPr/>
        </p:nvSpPr>
        <p:spPr bwMode="auto">
          <a:xfrm>
            <a:off x="4500563" y="1844675"/>
            <a:ext cx="2016125" cy="923330"/>
          </a:xfrm>
          <a:prstGeom prst="rect">
            <a:avLst/>
          </a:prstGeom>
          <a:noFill/>
          <a:ln w="9525">
            <a:solidFill>
              <a:schemeClr val="bg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b="1" dirty="0">
                <a:solidFill>
                  <a:schemeClr val="accent4">
                    <a:lumMod val="10000"/>
                  </a:schemeClr>
                </a:solidFill>
                <a:latin typeface="Arial" charset="0"/>
              </a:rPr>
              <a:t>Precipitation </a:t>
            </a:r>
            <a:r>
              <a:rPr lang="en-US" b="1" dirty="0" smtClean="0">
                <a:solidFill>
                  <a:schemeClr val="accent4">
                    <a:lumMod val="10000"/>
                  </a:schemeClr>
                </a:solidFill>
                <a:latin typeface="Arial" charset="0"/>
              </a:rPr>
              <a:t>(rain) and </a:t>
            </a:r>
            <a:r>
              <a:rPr lang="en-US" b="1" dirty="0">
                <a:solidFill>
                  <a:schemeClr val="accent4">
                    <a:lumMod val="10000"/>
                  </a:schemeClr>
                </a:solidFill>
                <a:latin typeface="Arial" charset="0"/>
              </a:rPr>
              <a:t>Evaporation</a:t>
            </a:r>
            <a:endParaRPr lang="en-NZ" b="1" dirty="0">
              <a:solidFill>
                <a:schemeClr val="accent4">
                  <a:lumMod val="10000"/>
                </a:schemeClr>
              </a:solidFill>
              <a:latin typeface="Arial" charset="0"/>
            </a:endParaRPr>
          </a:p>
        </p:txBody>
      </p:sp>
      <p:sp>
        <p:nvSpPr>
          <p:cNvPr id="22536" name="Text Box 8"/>
          <p:cNvSpPr txBox="1">
            <a:spLocks noChangeArrowheads="1"/>
          </p:cNvSpPr>
          <p:nvPr/>
        </p:nvSpPr>
        <p:spPr bwMode="auto">
          <a:xfrm>
            <a:off x="1835150" y="4581525"/>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b="1">
                <a:solidFill>
                  <a:schemeClr val="accent4">
                    <a:lumMod val="10000"/>
                  </a:schemeClr>
                </a:solidFill>
                <a:latin typeface="Arial" charset="0"/>
              </a:rPr>
              <a:t>Wind</a:t>
            </a:r>
            <a:endParaRPr lang="en-NZ" b="1">
              <a:solidFill>
                <a:schemeClr val="accent4">
                  <a:lumMod val="10000"/>
                </a:schemeClr>
              </a:solidFill>
              <a:latin typeface="Arial" charset="0"/>
            </a:endParaRPr>
          </a:p>
        </p:txBody>
      </p:sp>
      <p:sp>
        <p:nvSpPr>
          <p:cNvPr id="22537" name="Line 9"/>
          <p:cNvSpPr>
            <a:spLocks noChangeShapeType="1"/>
          </p:cNvSpPr>
          <p:nvPr/>
        </p:nvSpPr>
        <p:spPr bwMode="auto">
          <a:xfrm>
            <a:off x="1835150" y="3644900"/>
            <a:ext cx="215900" cy="863599"/>
          </a:xfrm>
          <a:prstGeom prst="line">
            <a:avLst/>
          </a:prstGeom>
          <a:noFill/>
          <a:ln w="38100">
            <a:solidFill>
              <a:schemeClr val="bg2">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2538" name="Line 10"/>
          <p:cNvSpPr>
            <a:spLocks noChangeShapeType="1"/>
          </p:cNvSpPr>
          <p:nvPr/>
        </p:nvSpPr>
        <p:spPr bwMode="auto">
          <a:xfrm>
            <a:off x="2411760" y="5084763"/>
            <a:ext cx="720378" cy="431800"/>
          </a:xfrm>
          <a:prstGeom prst="line">
            <a:avLst/>
          </a:prstGeom>
          <a:noFill/>
          <a:ln w="38100">
            <a:solidFill>
              <a:schemeClr val="bg2">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2539" name="Line 11"/>
          <p:cNvSpPr>
            <a:spLocks noChangeShapeType="1"/>
          </p:cNvSpPr>
          <p:nvPr/>
        </p:nvSpPr>
        <p:spPr bwMode="auto">
          <a:xfrm>
            <a:off x="4932363" y="5661025"/>
            <a:ext cx="1368425" cy="0"/>
          </a:xfrm>
          <a:prstGeom prst="line">
            <a:avLst/>
          </a:prstGeom>
          <a:noFill/>
          <a:ln w="38100">
            <a:solidFill>
              <a:schemeClr val="bg2">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2540" name="Text Box 12"/>
          <p:cNvSpPr txBox="1">
            <a:spLocks noChangeArrowheads="1"/>
          </p:cNvSpPr>
          <p:nvPr/>
        </p:nvSpPr>
        <p:spPr bwMode="auto">
          <a:xfrm>
            <a:off x="6732588" y="2997200"/>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b="1">
                <a:solidFill>
                  <a:schemeClr val="accent4">
                    <a:lumMod val="10000"/>
                  </a:schemeClr>
                </a:solidFill>
                <a:latin typeface="Arial" charset="0"/>
              </a:rPr>
              <a:t>Density Gradient</a:t>
            </a:r>
            <a:endParaRPr lang="en-NZ" b="1">
              <a:solidFill>
                <a:schemeClr val="accent4">
                  <a:lumMod val="10000"/>
                </a:schemeClr>
              </a:solidFill>
              <a:latin typeface="Arial" charset="0"/>
            </a:endParaRPr>
          </a:p>
        </p:txBody>
      </p:sp>
      <p:sp>
        <p:nvSpPr>
          <p:cNvPr id="22541" name="Line 13"/>
          <p:cNvSpPr>
            <a:spLocks noChangeShapeType="1"/>
          </p:cNvSpPr>
          <p:nvPr/>
        </p:nvSpPr>
        <p:spPr bwMode="auto">
          <a:xfrm flipV="1">
            <a:off x="2927351" y="2276475"/>
            <a:ext cx="1223962" cy="0"/>
          </a:xfrm>
          <a:prstGeom prst="line">
            <a:avLst/>
          </a:prstGeom>
          <a:noFill/>
          <a:ln w="38100">
            <a:solidFill>
              <a:schemeClr val="bg2">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2542" name="Line 14"/>
          <p:cNvSpPr>
            <a:spLocks noChangeShapeType="1"/>
          </p:cNvSpPr>
          <p:nvPr/>
        </p:nvSpPr>
        <p:spPr bwMode="auto">
          <a:xfrm>
            <a:off x="6618555" y="2384880"/>
            <a:ext cx="860536" cy="472941"/>
          </a:xfrm>
          <a:prstGeom prst="line">
            <a:avLst/>
          </a:prstGeom>
          <a:noFill/>
          <a:ln w="38100">
            <a:solidFill>
              <a:schemeClr val="bg2">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2543" name="Line 15"/>
          <p:cNvSpPr>
            <a:spLocks noChangeShapeType="1"/>
          </p:cNvSpPr>
          <p:nvPr/>
        </p:nvSpPr>
        <p:spPr bwMode="auto">
          <a:xfrm>
            <a:off x="2578101" y="2997201"/>
            <a:ext cx="698500" cy="647700"/>
          </a:xfrm>
          <a:prstGeom prst="line">
            <a:avLst/>
          </a:prstGeom>
          <a:noFill/>
          <a:ln w="38100">
            <a:solidFill>
              <a:schemeClr val="bg2">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2544" name="Line 16"/>
          <p:cNvSpPr>
            <a:spLocks noChangeShapeType="1"/>
          </p:cNvSpPr>
          <p:nvPr/>
        </p:nvSpPr>
        <p:spPr bwMode="auto">
          <a:xfrm flipV="1">
            <a:off x="6012160" y="3416301"/>
            <a:ext cx="775222" cy="273581"/>
          </a:xfrm>
          <a:prstGeom prst="line">
            <a:avLst/>
          </a:prstGeom>
          <a:noFill/>
          <a:ln w="38100">
            <a:solidFill>
              <a:schemeClr val="bg2">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2545" name="Line 17"/>
          <p:cNvSpPr>
            <a:spLocks noChangeShapeType="1"/>
          </p:cNvSpPr>
          <p:nvPr/>
        </p:nvSpPr>
        <p:spPr bwMode="auto">
          <a:xfrm>
            <a:off x="7596188" y="3553091"/>
            <a:ext cx="0" cy="719137"/>
          </a:xfrm>
          <a:prstGeom prst="line">
            <a:avLst/>
          </a:prstGeom>
          <a:noFill/>
          <a:ln w="38100">
            <a:solidFill>
              <a:schemeClr val="bg2">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2546" name="Text Box 18"/>
          <p:cNvSpPr txBox="1">
            <a:spLocks noChangeArrowheads="1"/>
          </p:cNvSpPr>
          <p:nvPr/>
        </p:nvSpPr>
        <p:spPr bwMode="auto">
          <a:xfrm>
            <a:off x="3132137" y="2887444"/>
            <a:ext cx="3241593"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NZ" sz="4000" b="1" dirty="0" smtClean="0">
                <a:solidFill>
                  <a:srgbClr val="FF5050"/>
                </a:solidFill>
                <a:latin typeface="Arial" charset="0"/>
              </a:rPr>
              <a:t>           </a:t>
            </a:r>
            <a:r>
              <a:rPr lang="en-NZ" sz="3600" dirty="0" smtClean="0">
                <a:solidFill>
                  <a:schemeClr val="accent4">
                    <a:lumMod val="10000"/>
                  </a:schemeClr>
                </a:solidFill>
                <a:latin typeface="Arial" charset="0"/>
              </a:rPr>
              <a:t>Salinity</a:t>
            </a:r>
            <a:endParaRPr lang="en-NZ" sz="3600" dirty="0">
              <a:solidFill>
                <a:schemeClr val="accent4">
                  <a:lumMod val="10000"/>
                </a:schemeClr>
              </a:solidFill>
              <a:latin typeface="Arial" charset="0"/>
            </a:endParaRPr>
          </a:p>
          <a:p>
            <a:pPr eaLnBrk="1" hangingPunct="1"/>
            <a:r>
              <a:rPr lang="en-NZ" sz="4000" b="1" dirty="0">
                <a:solidFill>
                  <a:schemeClr val="accent4">
                    <a:lumMod val="10000"/>
                  </a:schemeClr>
                </a:solidFill>
                <a:latin typeface="Arial" charset="0"/>
              </a:rPr>
              <a:t>    </a:t>
            </a:r>
            <a:endParaRPr lang="en-NZ" sz="4000" b="1" dirty="0" smtClean="0">
              <a:solidFill>
                <a:schemeClr val="accent4">
                  <a:lumMod val="10000"/>
                </a:schemeClr>
              </a:solidFill>
              <a:latin typeface="Arial" charset="0"/>
            </a:endParaRPr>
          </a:p>
          <a:p>
            <a:pPr eaLnBrk="1" hangingPunct="1"/>
            <a:r>
              <a:rPr lang="en-NZ" sz="3600" dirty="0" smtClean="0">
                <a:solidFill>
                  <a:schemeClr val="accent4">
                    <a:lumMod val="10000"/>
                  </a:schemeClr>
                </a:solidFill>
                <a:latin typeface="Arial" charset="0"/>
              </a:rPr>
              <a:t>Temperature</a:t>
            </a:r>
          </a:p>
        </p:txBody>
      </p:sp>
      <p:sp>
        <p:nvSpPr>
          <p:cNvPr id="2" name="Rectangle 1"/>
          <p:cNvSpPr/>
          <p:nvPr/>
        </p:nvSpPr>
        <p:spPr>
          <a:xfrm>
            <a:off x="7236296" y="2061714"/>
            <a:ext cx="1723549" cy="646331"/>
          </a:xfrm>
          <a:prstGeom prst="rect">
            <a:avLst/>
          </a:prstGeom>
        </p:spPr>
        <p:txBody>
          <a:bodyPr wrap="none">
            <a:spAutoFit/>
          </a:bodyPr>
          <a:lstStyle/>
          <a:p>
            <a:pPr lvl="0"/>
            <a:r>
              <a:rPr lang="en-NZ" sz="3600" dirty="0">
                <a:solidFill>
                  <a:schemeClr val="accent4">
                    <a:lumMod val="10000"/>
                  </a:schemeClr>
                </a:solidFill>
                <a:latin typeface="Arial" charset="0"/>
              </a:rPr>
              <a:t>Density</a:t>
            </a:r>
            <a:endParaRPr lang="en-AU" sz="3600" dirty="0">
              <a:solidFill>
                <a:schemeClr val="accent4">
                  <a:lumMod val="10000"/>
                </a:schemeClr>
              </a:solidFill>
              <a:latin typeface="Arial" charset="0"/>
            </a:endParaRPr>
          </a:p>
        </p:txBody>
      </p:sp>
    </p:spTree>
    <p:extLst>
      <p:ext uri="{BB962C8B-B14F-4D97-AF65-F5344CB8AC3E}">
        <p14:creationId xmlns:p14="http://schemas.microsoft.com/office/powerpoint/2010/main" val="3824916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764704"/>
            <a:ext cx="8229600" cy="832644"/>
          </a:xfrm>
        </p:spPr>
        <p:txBody>
          <a:bodyPr/>
          <a:lstStyle/>
          <a:p>
            <a:pPr algn="ctr">
              <a:defRPr/>
            </a:pPr>
            <a:r>
              <a:rPr lang="en-US" dirty="0" smtClean="0"/>
              <a:t>Density and Ocean Circulation</a:t>
            </a:r>
          </a:p>
        </p:txBody>
      </p:sp>
      <p:sp>
        <p:nvSpPr>
          <p:cNvPr id="11267" name="Rectangle 3"/>
          <p:cNvSpPr>
            <a:spLocks noGrp="1" noChangeArrowheads="1"/>
          </p:cNvSpPr>
          <p:nvPr>
            <p:ph type="body" idx="1"/>
          </p:nvPr>
        </p:nvSpPr>
        <p:spPr>
          <a:xfrm>
            <a:off x="107504" y="1844824"/>
            <a:ext cx="8712968" cy="3312368"/>
          </a:xfrm>
        </p:spPr>
        <p:txBody>
          <a:bodyPr/>
          <a:lstStyle/>
          <a:p>
            <a:pPr>
              <a:buFont typeface="Wingdings" charset="0"/>
              <a:buChar char="l"/>
              <a:defRPr/>
            </a:pPr>
            <a:r>
              <a:rPr lang="en-US" dirty="0" smtClean="0"/>
              <a:t>Water tends to move horizontally throughout the deep ocean, moving along lines of equal density.</a:t>
            </a:r>
          </a:p>
          <a:p>
            <a:pPr>
              <a:buFont typeface="Wingdings" charset="0"/>
              <a:buChar char="l"/>
              <a:defRPr/>
            </a:pPr>
            <a:endParaRPr lang="en-US" dirty="0" smtClean="0"/>
          </a:p>
          <a:p>
            <a:pPr>
              <a:buFont typeface="Wingdings" charset="0"/>
              <a:buChar char="l"/>
              <a:defRPr/>
            </a:pPr>
            <a:r>
              <a:rPr lang="en-US" dirty="0" smtClean="0"/>
              <a:t>Vertical circulation is limited because it is easier for water to move along lines of constant density (</a:t>
            </a:r>
            <a:r>
              <a:rPr lang="en-US" dirty="0" err="1" smtClean="0"/>
              <a:t>isopycnals</a:t>
            </a:r>
            <a:r>
              <a:rPr lang="en-US" dirty="0" smtClean="0"/>
              <a:t>) than across them.</a:t>
            </a:r>
          </a:p>
        </p:txBody>
      </p:sp>
    </p:spTree>
    <p:extLst>
      <p:ext uri="{BB962C8B-B14F-4D97-AF65-F5344CB8AC3E}">
        <p14:creationId xmlns:p14="http://schemas.microsoft.com/office/powerpoint/2010/main" val="2406159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E20348-9E5B-4F6F-9737-DC517CD18C2E}" type="slidenum">
              <a:rPr lang="en-NZ"/>
              <a:pPr eaLnBrk="1" hangingPunct="1"/>
              <a:t>19</a:t>
            </a:fld>
            <a:endParaRPr lang="en-NZ"/>
          </a:p>
        </p:txBody>
      </p:sp>
      <p:sp>
        <p:nvSpPr>
          <p:cNvPr id="40963" name="Rectangle 4"/>
          <p:cNvSpPr>
            <a:spLocks noChangeArrowheads="1"/>
          </p:cNvSpPr>
          <p:nvPr/>
        </p:nvSpPr>
        <p:spPr bwMode="auto">
          <a:xfrm>
            <a:off x="381000" y="3352800"/>
            <a:ext cx="990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4" name="Rectangle 5"/>
          <p:cNvSpPr>
            <a:spLocks noChangeArrowheads="1"/>
          </p:cNvSpPr>
          <p:nvPr/>
        </p:nvSpPr>
        <p:spPr bwMode="auto">
          <a:xfrm>
            <a:off x="228600" y="0"/>
            <a:ext cx="1295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0965" name="Picture 6" descr="A16_TPOT"/>
          <p:cNvPicPr>
            <a:picLocks noChangeAspect="1" noChangeArrowheads="1"/>
          </p:cNvPicPr>
          <p:nvPr/>
        </p:nvPicPr>
        <p:blipFill>
          <a:blip r:embed="rId3">
            <a:extLst>
              <a:ext uri="{28A0092B-C50C-407E-A947-70E740481C1C}">
                <a14:useLocalDpi xmlns:a14="http://schemas.microsoft.com/office/drawing/2010/main" val="0"/>
              </a:ext>
            </a:extLst>
          </a:blip>
          <a:srcRect t="2322" b="34840"/>
          <a:stretch>
            <a:fillRect/>
          </a:stretch>
        </p:blipFill>
        <p:spPr bwMode="auto">
          <a:xfrm>
            <a:off x="0" y="0"/>
            <a:ext cx="91440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descr="A16_SAL"/>
          <p:cNvPicPr>
            <a:picLocks noChangeAspect="1" noChangeArrowheads="1"/>
          </p:cNvPicPr>
          <p:nvPr/>
        </p:nvPicPr>
        <p:blipFill>
          <a:blip r:embed="rId4">
            <a:extLst>
              <a:ext uri="{28A0092B-C50C-407E-A947-70E740481C1C}">
                <a14:useLocalDpi xmlns:a14="http://schemas.microsoft.com/office/drawing/2010/main" val="0"/>
              </a:ext>
            </a:extLst>
          </a:blip>
          <a:srcRect t="2322" b="34840"/>
          <a:stretch>
            <a:fillRect/>
          </a:stretch>
        </p:blipFill>
        <p:spPr bwMode="auto">
          <a:xfrm>
            <a:off x="0" y="3500438"/>
            <a:ext cx="91440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716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576064"/>
          </a:xfrm>
        </p:spPr>
        <p:txBody>
          <a:bodyPr>
            <a:noAutofit/>
          </a:bodyPr>
          <a:lstStyle/>
          <a:p>
            <a:r>
              <a:rPr lang="en-NZ" sz="2000" dirty="0"/>
              <a:t/>
            </a:r>
            <a:br>
              <a:rPr lang="en-NZ" sz="2000" dirty="0"/>
            </a:br>
            <a:r>
              <a:rPr lang="en-NZ" sz="2000" b="1" dirty="0">
                <a:solidFill>
                  <a:srgbClr val="002060"/>
                </a:solidFill>
              </a:rPr>
              <a:t>Every ocean literate person should understand these essential principles:</a:t>
            </a:r>
          </a:p>
        </p:txBody>
      </p:sp>
      <p:sp>
        <p:nvSpPr>
          <p:cNvPr id="3" name="Content Placeholder 2"/>
          <p:cNvSpPr>
            <a:spLocks noGrp="1"/>
          </p:cNvSpPr>
          <p:nvPr>
            <p:ph idx="1"/>
          </p:nvPr>
        </p:nvSpPr>
        <p:spPr>
          <a:xfrm>
            <a:off x="457200" y="1556792"/>
            <a:ext cx="8229600" cy="4767808"/>
          </a:xfrm>
        </p:spPr>
        <p:txBody>
          <a:bodyPr>
            <a:normAutofit/>
          </a:bodyPr>
          <a:lstStyle/>
          <a:p>
            <a:r>
              <a:rPr lang="en-NZ" sz="2000" dirty="0" smtClean="0"/>
              <a:t>1</a:t>
            </a:r>
            <a:r>
              <a:rPr lang="en-NZ" sz="2000" dirty="0"/>
              <a:t>. The Earth has one big ocean with many features.</a:t>
            </a:r>
          </a:p>
          <a:p>
            <a:r>
              <a:rPr lang="en-NZ" sz="2000" dirty="0"/>
              <a:t>2. The ocean and life in the ocean shape the features of Earth.</a:t>
            </a:r>
          </a:p>
          <a:p>
            <a:r>
              <a:rPr lang="en-NZ" sz="2000" dirty="0"/>
              <a:t>3. The ocean is a major influence on weather and climate.</a:t>
            </a:r>
          </a:p>
          <a:p>
            <a:r>
              <a:rPr lang="en-NZ" sz="2000" dirty="0"/>
              <a:t>4. The ocean makes the Earth habitable.</a:t>
            </a:r>
          </a:p>
          <a:p>
            <a:r>
              <a:rPr lang="en-NZ" sz="2000" dirty="0"/>
              <a:t>5. The ocean supports a great diversity of life and ecosystems.</a:t>
            </a:r>
          </a:p>
          <a:p>
            <a:r>
              <a:rPr lang="en-NZ" sz="2000" dirty="0"/>
              <a:t>6. The ocean and humans are inextricably interconnected.</a:t>
            </a:r>
          </a:p>
          <a:p>
            <a:r>
              <a:rPr lang="en-NZ" sz="2000" dirty="0"/>
              <a:t>7. </a:t>
            </a:r>
            <a:r>
              <a:rPr lang="en-NZ" sz="2000" dirty="0" smtClean="0"/>
              <a:t>The </a:t>
            </a:r>
            <a:r>
              <a:rPr lang="en-NZ" sz="2000" dirty="0"/>
              <a:t>ocean is largely unexplored</a:t>
            </a:r>
            <a:r>
              <a:rPr lang="en-NZ" sz="2000" dirty="0" smtClean="0"/>
              <a:t>.</a:t>
            </a:r>
            <a:endParaRPr lang="en-NZ" dirty="0" smtClean="0"/>
          </a:p>
          <a:p>
            <a:r>
              <a:rPr lang="en-NZ" sz="1700" dirty="0" smtClean="0"/>
              <a:t>From: </a:t>
            </a:r>
            <a:r>
              <a:rPr lang="en-NZ" sz="1900" dirty="0">
                <a:hlinkClick r:id="rId3"/>
              </a:rPr>
              <a:t>http://</a:t>
            </a:r>
            <a:r>
              <a:rPr lang="en-NZ" sz="1900" dirty="0" smtClean="0">
                <a:hlinkClick r:id="rId3"/>
              </a:rPr>
              <a:t>oceanservice.noaa.gov/education/literacy/ocean_literacy.pdf</a:t>
            </a:r>
            <a:endParaRPr lang="en-NZ" sz="1900" dirty="0" smtClean="0"/>
          </a:p>
          <a:p>
            <a:endParaRPr lang="en-NZ" sz="1900" dirty="0"/>
          </a:p>
          <a:p>
            <a:r>
              <a:rPr lang="en-NZ" sz="1500" i="1" dirty="0" smtClean="0">
                <a:solidFill>
                  <a:srgbClr val="FF0000"/>
                </a:solidFill>
              </a:rPr>
              <a:t>Much of the work that follows is straight from (or slightly modified) notes kindly made available by Jenny </a:t>
            </a:r>
            <a:r>
              <a:rPr lang="en-NZ" sz="1500" i="1" dirty="0">
                <a:solidFill>
                  <a:srgbClr val="FF0000"/>
                </a:solidFill>
              </a:rPr>
              <a:t>P</a:t>
            </a:r>
            <a:r>
              <a:rPr lang="en-NZ" sz="1500" i="1" dirty="0" smtClean="0">
                <a:solidFill>
                  <a:srgbClr val="FF0000"/>
                </a:solidFill>
              </a:rPr>
              <a:t>ollock NCG…. Nice to have a collaborative culture in NZ schools. My apologies to other folk who’s work I have used without acknowledgement or permission… sorry about that, knick something of mine to even things up</a:t>
            </a:r>
          </a:p>
          <a:p>
            <a:endParaRPr lang="en-NZ" sz="1900" i="1" dirty="0">
              <a:solidFill>
                <a:srgbClr val="FF0000"/>
              </a:solidFill>
            </a:endParaRPr>
          </a:p>
        </p:txBody>
      </p:sp>
    </p:spTree>
    <p:extLst>
      <p:ext uri="{BB962C8B-B14F-4D97-AF65-F5344CB8AC3E}">
        <p14:creationId xmlns:p14="http://schemas.microsoft.com/office/powerpoint/2010/main" val="2182117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NZ" sz="3600" b="1" dirty="0"/>
              <a:t>The path of the </a:t>
            </a:r>
            <a:r>
              <a:rPr lang="en-NZ" sz="3600" b="1" dirty="0" err="1"/>
              <a:t>thermohaline</a:t>
            </a:r>
            <a:r>
              <a:rPr lang="en-NZ" sz="3600" b="1" dirty="0"/>
              <a:t> circulation</a:t>
            </a:r>
            <a:endParaRPr lang="en-NZ" sz="36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1556792"/>
            <a:ext cx="8229600" cy="4114800"/>
          </a:xfrm>
        </p:spPr>
      </p:pic>
      <p:sp>
        <p:nvSpPr>
          <p:cNvPr id="3" name="TextBox 2"/>
          <p:cNvSpPr txBox="1"/>
          <p:nvPr/>
        </p:nvSpPr>
        <p:spPr>
          <a:xfrm>
            <a:off x="268110" y="5949280"/>
            <a:ext cx="8064896" cy="646331"/>
          </a:xfrm>
          <a:prstGeom prst="rect">
            <a:avLst/>
          </a:prstGeom>
          <a:noFill/>
        </p:spPr>
        <p:txBody>
          <a:bodyPr wrap="square" rtlCol="0">
            <a:spAutoFit/>
          </a:bodyPr>
          <a:lstStyle/>
          <a:p>
            <a:r>
              <a:rPr lang="en-NZ" dirty="0"/>
              <a:t>This global circulation pattern mixes the waters of the world's oceans, turning the ocean reservoirs into a single, vast, interconnected system.</a:t>
            </a:r>
          </a:p>
        </p:txBody>
      </p:sp>
    </p:spTree>
    <p:extLst>
      <p:ext uri="{BB962C8B-B14F-4D97-AF65-F5344CB8AC3E}">
        <p14:creationId xmlns:p14="http://schemas.microsoft.com/office/powerpoint/2010/main" val="229830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507288" cy="720080"/>
          </a:xfrm>
        </p:spPr>
        <p:txBody>
          <a:bodyPr>
            <a:normAutofit fontScale="90000"/>
          </a:bodyPr>
          <a:lstStyle/>
          <a:p>
            <a:r>
              <a:rPr lang="en-NZ" dirty="0"/>
              <a:t/>
            </a:r>
            <a:br>
              <a:rPr lang="en-NZ" dirty="0"/>
            </a:br>
            <a:r>
              <a:rPr lang="en-NZ" sz="3100" b="1" dirty="0"/>
              <a:t>The path of the </a:t>
            </a:r>
            <a:r>
              <a:rPr lang="en-NZ" sz="3100" b="1" dirty="0" err="1"/>
              <a:t>thermohaline</a:t>
            </a:r>
            <a:r>
              <a:rPr lang="en-NZ" sz="3100" b="1" dirty="0"/>
              <a:t> circulation</a:t>
            </a:r>
            <a:r>
              <a:rPr lang="en-NZ" sz="5400" b="1" dirty="0"/>
              <a:t>:</a:t>
            </a:r>
            <a:endParaRPr lang="en-NZ" dirty="0"/>
          </a:p>
        </p:txBody>
      </p:sp>
      <p:sp>
        <p:nvSpPr>
          <p:cNvPr id="3" name="Content Placeholder 2"/>
          <p:cNvSpPr>
            <a:spLocks noGrp="1"/>
          </p:cNvSpPr>
          <p:nvPr>
            <p:ph idx="1"/>
          </p:nvPr>
        </p:nvSpPr>
        <p:spPr>
          <a:xfrm>
            <a:off x="395536" y="1586136"/>
            <a:ext cx="8229600" cy="4867200"/>
          </a:xfrm>
        </p:spPr>
        <p:txBody>
          <a:bodyPr>
            <a:normAutofit/>
          </a:bodyPr>
          <a:lstStyle/>
          <a:p>
            <a:r>
              <a:rPr lang="en-NZ" dirty="0" smtClean="0"/>
              <a:t>The </a:t>
            </a:r>
            <a:r>
              <a:rPr lang="en-NZ" dirty="0"/>
              <a:t>density of surface waters increases at high latitudes (North and South Poles) because: </a:t>
            </a:r>
            <a:endParaRPr lang="en-NZ" dirty="0" smtClean="0"/>
          </a:p>
          <a:p>
            <a:endParaRPr lang="en-NZ" dirty="0" smtClean="0"/>
          </a:p>
          <a:p>
            <a:pPr lvl="0"/>
            <a:r>
              <a:rPr lang="en-NZ" dirty="0" smtClean="0"/>
              <a:t>Cold dry winds chill </a:t>
            </a:r>
            <a:r>
              <a:rPr lang="en-NZ" dirty="0"/>
              <a:t>the waters beneath them</a:t>
            </a:r>
          </a:p>
          <a:p>
            <a:pPr lvl="0"/>
            <a:r>
              <a:rPr lang="en-NZ" dirty="0"/>
              <a:t>The winds increase </a:t>
            </a:r>
            <a:r>
              <a:rPr lang="en-NZ" dirty="0" smtClean="0"/>
              <a:t>evaporation</a:t>
            </a:r>
            <a:r>
              <a:rPr lang="en-NZ" dirty="0"/>
              <a:t> </a:t>
            </a:r>
            <a:r>
              <a:rPr lang="en-NZ" dirty="0" smtClean="0"/>
              <a:t> (raise salinity)and remove </a:t>
            </a:r>
            <a:r>
              <a:rPr lang="en-NZ" dirty="0"/>
              <a:t>heat from the </a:t>
            </a:r>
            <a:r>
              <a:rPr lang="en-NZ" dirty="0" smtClean="0"/>
              <a:t>water  </a:t>
            </a:r>
          </a:p>
          <a:p>
            <a:pPr lvl="0"/>
            <a:endParaRPr lang="en-NZ" dirty="0" smtClean="0"/>
          </a:p>
          <a:p>
            <a:pPr lvl="0"/>
            <a:r>
              <a:rPr lang="en-NZ" dirty="0" smtClean="0"/>
              <a:t>As </a:t>
            </a:r>
            <a:r>
              <a:rPr lang="en-NZ" dirty="0"/>
              <a:t>sea water freezes, salt is forced out of the </a:t>
            </a:r>
            <a:r>
              <a:rPr lang="en-NZ" dirty="0" smtClean="0"/>
              <a:t>ice. </a:t>
            </a:r>
            <a:r>
              <a:rPr lang="en-NZ" dirty="0">
                <a:solidFill>
                  <a:srgbClr val="FF0000"/>
                </a:solidFill>
              </a:rPr>
              <a:t>Sea ice </a:t>
            </a:r>
            <a:r>
              <a:rPr lang="en-NZ" dirty="0"/>
              <a:t>is made of fresh water. The excluded salt increases the salinity of the cold water immediately below the ice, making it denser still. </a:t>
            </a:r>
          </a:p>
          <a:p>
            <a:endParaRPr lang="en-NZ" dirty="0"/>
          </a:p>
        </p:txBody>
      </p:sp>
    </p:spTree>
    <p:extLst>
      <p:ext uri="{BB962C8B-B14F-4D97-AF65-F5344CB8AC3E}">
        <p14:creationId xmlns:p14="http://schemas.microsoft.com/office/powerpoint/2010/main" val="1563631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a:off x="0" y="38615"/>
            <a:ext cx="9144000"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buSzPct val="120000"/>
              <a:defRPr/>
            </a:pPr>
            <a:r>
              <a:rPr lang="en-US" sz="3200" dirty="0">
                <a:solidFill>
                  <a:schemeClr val="tx2"/>
                </a:solidFill>
                <a:effectLst>
                  <a:outerShdw blurRad="38100" dist="38100" dir="2700000" algn="tl">
                    <a:srgbClr val="000000"/>
                  </a:outerShdw>
                </a:effectLst>
              </a:rPr>
              <a:t>The thermohaline circulation </a:t>
            </a:r>
            <a:endParaRPr lang="en-US" sz="3200" dirty="0" smtClean="0">
              <a:solidFill>
                <a:schemeClr val="tx2"/>
              </a:solidFill>
              <a:effectLst>
                <a:outerShdw blurRad="38100" dist="38100" dir="2700000" algn="tl">
                  <a:srgbClr val="000000"/>
                </a:outerShdw>
              </a:effectLst>
            </a:endParaRPr>
          </a:p>
          <a:p>
            <a:pPr marL="342900" indent="-342900" algn="ctr">
              <a:buSzPct val="120000"/>
              <a:defRPr/>
            </a:pPr>
            <a:r>
              <a:rPr lang="en-US" sz="3200" dirty="0" smtClean="0">
                <a:solidFill>
                  <a:schemeClr val="tx2"/>
                </a:solidFill>
                <a:effectLst>
                  <a:outerShdw blurRad="38100" dist="38100" dir="2700000" algn="tl">
                    <a:srgbClr val="000000"/>
                  </a:outerShdw>
                </a:effectLst>
              </a:rPr>
              <a:t>– the Global Ocean Conveyor belt </a:t>
            </a:r>
            <a:endParaRPr lang="en-US" sz="3200" dirty="0">
              <a:solidFill>
                <a:schemeClr val="tx2"/>
              </a:solidFill>
              <a:effectLst>
                <a:outerShdw blurRad="38100" dist="38100" dir="2700000" algn="tl">
                  <a:srgbClr val="000000"/>
                </a:outerShdw>
              </a:effectLst>
            </a:endParaRPr>
          </a:p>
        </p:txBody>
      </p:sp>
      <p:sp>
        <p:nvSpPr>
          <p:cNvPr id="3" name="Rectangle 2"/>
          <p:cNvSpPr/>
          <p:nvPr/>
        </p:nvSpPr>
        <p:spPr>
          <a:xfrm>
            <a:off x="131018" y="1340768"/>
            <a:ext cx="8881964" cy="5016758"/>
          </a:xfrm>
          <a:prstGeom prst="rect">
            <a:avLst/>
          </a:prstGeom>
        </p:spPr>
        <p:txBody>
          <a:bodyPr wrap="square">
            <a:spAutoFit/>
          </a:bodyPr>
          <a:lstStyle/>
          <a:p>
            <a:r>
              <a:rPr lang="en-NZ" sz="2800" dirty="0" smtClean="0"/>
              <a:t>At </a:t>
            </a:r>
            <a:r>
              <a:rPr lang="en-NZ" sz="2800" dirty="0"/>
              <a:t>the earth's poles, when water </a:t>
            </a:r>
            <a:r>
              <a:rPr lang="en-NZ" sz="2800" dirty="0" smtClean="0"/>
              <a:t>forms ice, salt </a:t>
            </a:r>
            <a:r>
              <a:rPr lang="en-NZ" sz="2800" dirty="0"/>
              <a:t>doesn't </a:t>
            </a:r>
            <a:r>
              <a:rPr lang="en-NZ" sz="2800" dirty="0" smtClean="0"/>
              <a:t>freeze. The dense </a:t>
            </a:r>
            <a:r>
              <a:rPr lang="en-NZ" sz="2800" dirty="0"/>
              <a:t>cold, salt water </a:t>
            </a:r>
            <a:r>
              <a:rPr lang="en-NZ" sz="2800" dirty="0" smtClean="0"/>
              <a:t>formed sinks </a:t>
            </a:r>
            <a:r>
              <a:rPr lang="en-NZ" sz="2800" dirty="0"/>
              <a:t>to the ocean </a:t>
            </a:r>
            <a:r>
              <a:rPr lang="en-NZ" sz="2800" dirty="0" smtClean="0"/>
              <a:t>floor. </a:t>
            </a:r>
            <a:r>
              <a:rPr lang="en-NZ" sz="2800" dirty="0"/>
              <a:t>M</a:t>
            </a:r>
            <a:r>
              <a:rPr lang="en-NZ" sz="2800" dirty="0" smtClean="0"/>
              <a:t>ore </a:t>
            </a:r>
            <a:r>
              <a:rPr lang="en-NZ" sz="2800" dirty="0"/>
              <a:t>water moves in to replace it, creating a </a:t>
            </a:r>
            <a:r>
              <a:rPr lang="en-NZ" sz="2800" dirty="0" smtClean="0"/>
              <a:t>current that travels right around the </a:t>
            </a:r>
            <a:r>
              <a:rPr lang="en-NZ" sz="2800" dirty="0"/>
              <a:t>globe</a:t>
            </a:r>
            <a:r>
              <a:rPr lang="en-NZ" sz="2800" dirty="0" smtClean="0"/>
              <a:t>.</a:t>
            </a:r>
          </a:p>
          <a:p>
            <a:endParaRPr lang="en-NZ" sz="2800" dirty="0"/>
          </a:p>
          <a:p>
            <a:r>
              <a:rPr lang="en-NZ" sz="2800" dirty="0"/>
              <a:t>The </a:t>
            </a:r>
            <a:r>
              <a:rPr lang="en-NZ" sz="2800" dirty="0" smtClean="0"/>
              <a:t>current connects all the oceans of Earth, Arctic, Atlantic, Southern (where it </a:t>
            </a:r>
            <a:r>
              <a:rPr lang="en-NZ" sz="2800" dirty="0"/>
              <a:t>gets recharged with more cold </a:t>
            </a:r>
            <a:r>
              <a:rPr lang="en-NZ" sz="2800" dirty="0" smtClean="0"/>
              <a:t>water) Indian and</a:t>
            </a:r>
            <a:r>
              <a:rPr lang="en-NZ" sz="2800" dirty="0"/>
              <a:t> Pacific Ocean. As </a:t>
            </a:r>
            <a:r>
              <a:rPr lang="en-NZ" sz="2800" dirty="0" smtClean="0"/>
              <a:t>it nears </a:t>
            </a:r>
            <a:r>
              <a:rPr lang="en-NZ" sz="2800" dirty="0"/>
              <a:t>the equator, </a:t>
            </a:r>
            <a:r>
              <a:rPr lang="en-NZ" sz="2800" dirty="0" smtClean="0"/>
              <a:t>it warms </a:t>
            </a:r>
            <a:r>
              <a:rPr lang="en-NZ" sz="2800" dirty="0"/>
              <a:t>up and </a:t>
            </a:r>
            <a:r>
              <a:rPr lang="en-NZ" sz="2800" dirty="0" smtClean="0"/>
              <a:t>rises </a:t>
            </a:r>
            <a:r>
              <a:rPr lang="en-NZ" sz="2800" dirty="0"/>
              <a:t>to the surface </a:t>
            </a:r>
            <a:r>
              <a:rPr lang="en-NZ" sz="2800" dirty="0" smtClean="0"/>
              <a:t>- called</a:t>
            </a:r>
            <a:r>
              <a:rPr lang="en-NZ" sz="2800" dirty="0"/>
              <a:t> </a:t>
            </a:r>
            <a:r>
              <a:rPr lang="en-NZ" sz="2800" b="1" dirty="0">
                <a:solidFill>
                  <a:srgbClr val="FF0000"/>
                </a:solidFill>
              </a:rPr>
              <a:t>upwelling</a:t>
            </a:r>
            <a:r>
              <a:rPr lang="en-NZ" sz="2000" dirty="0" smtClean="0">
                <a:solidFill>
                  <a:srgbClr val="FF0000"/>
                </a:solidFill>
              </a:rPr>
              <a:t>.</a:t>
            </a:r>
            <a:r>
              <a:rPr lang="en-NZ" sz="2000" dirty="0" smtClean="0"/>
              <a:t/>
            </a:r>
            <a:br>
              <a:rPr lang="en-NZ" sz="2000" dirty="0" smtClean="0"/>
            </a:br>
            <a:r>
              <a:rPr lang="en-NZ" sz="2000" dirty="0" smtClean="0"/>
              <a:t/>
            </a:r>
            <a:br>
              <a:rPr lang="en-NZ" sz="2000" dirty="0" smtClean="0"/>
            </a:br>
            <a:endParaRPr lang="en-NZ" sz="2000" dirty="0"/>
          </a:p>
        </p:txBody>
      </p:sp>
    </p:spTree>
    <p:extLst>
      <p:ext uri="{BB962C8B-B14F-4D97-AF65-F5344CB8AC3E}">
        <p14:creationId xmlns:p14="http://schemas.microsoft.com/office/powerpoint/2010/main" val="142405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a:off x="0" y="38615"/>
            <a:ext cx="9144000"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buSzPct val="120000"/>
              <a:defRPr/>
            </a:pPr>
            <a:r>
              <a:rPr lang="en-US" sz="3200" dirty="0">
                <a:solidFill>
                  <a:schemeClr val="tx2"/>
                </a:solidFill>
                <a:effectLst>
                  <a:outerShdw blurRad="38100" dist="38100" dir="2700000" algn="tl">
                    <a:srgbClr val="000000"/>
                  </a:outerShdw>
                </a:effectLst>
              </a:rPr>
              <a:t>The thermohaline circulation </a:t>
            </a:r>
            <a:endParaRPr lang="en-US" sz="3200" dirty="0" smtClean="0">
              <a:solidFill>
                <a:schemeClr val="tx2"/>
              </a:solidFill>
              <a:effectLst>
                <a:outerShdw blurRad="38100" dist="38100" dir="2700000" algn="tl">
                  <a:srgbClr val="000000"/>
                </a:outerShdw>
              </a:effectLst>
            </a:endParaRPr>
          </a:p>
          <a:p>
            <a:pPr marL="342900" indent="-342900" algn="ctr">
              <a:buSzPct val="120000"/>
              <a:defRPr/>
            </a:pPr>
            <a:r>
              <a:rPr lang="en-US" sz="3200" dirty="0" smtClean="0">
                <a:solidFill>
                  <a:schemeClr val="tx2"/>
                </a:solidFill>
                <a:effectLst>
                  <a:outerShdw blurRad="38100" dist="38100" dir="2700000" algn="tl">
                    <a:srgbClr val="000000"/>
                  </a:outerShdw>
                </a:effectLst>
              </a:rPr>
              <a:t>– the Global Ocean Conveyor belt </a:t>
            </a:r>
            <a:endParaRPr lang="en-US" sz="3200" dirty="0">
              <a:solidFill>
                <a:schemeClr val="tx2"/>
              </a:solidFill>
              <a:effectLst>
                <a:outerShdw blurRad="38100" dist="38100" dir="2700000" algn="tl">
                  <a:srgbClr val="000000"/>
                </a:outerShdw>
              </a:effectLst>
            </a:endParaRPr>
          </a:p>
        </p:txBody>
      </p:sp>
      <p:sp>
        <p:nvSpPr>
          <p:cNvPr id="3" name="Rectangle 2"/>
          <p:cNvSpPr/>
          <p:nvPr/>
        </p:nvSpPr>
        <p:spPr>
          <a:xfrm>
            <a:off x="131018" y="1091127"/>
            <a:ext cx="8881964" cy="5570756"/>
          </a:xfrm>
          <a:prstGeom prst="rect">
            <a:avLst/>
          </a:prstGeom>
        </p:spPr>
        <p:txBody>
          <a:bodyPr wrap="square">
            <a:spAutoFit/>
          </a:bodyPr>
          <a:lstStyle/>
          <a:p>
            <a:endParaRPr lang="en-NZ" sz="2000" dirty="0"/>
          </a:p>
          <a:p>
            <a:r>
              <a:rPr lang="en-NZ" sz="2800" dirty="0"/>
              <a:t>This current moves very slowly; a few cm per second. It can take </a:t>
            </a:r>
            <a:r>
              <a:rPr lang="en-NZ" sz="2800" dirty="0" smtClean="0"/>
              <a:t>1,000+ </a:t>
            </a:r>
            <a:r>
              <a:rPr lang="en-NZ" sz="2800" dirty="0"/>
              <a:t>years to complete one full circuit of the globe. It moves a vast amount of water and distributes heat around Earth, regulating temperatures.</a:t>
            </a:r>
          </a:p>
          <a:p>
            <a:r>
              <a:rPr lang="en-NZ" sz="2800" dirty="0"/>
              <a:t>.</a:t>
            </a:r>
          </a:p>
          <a:p>
            <a:r>
              <a:rPr lang="en-NZ" sz="2800" dirty="0"/>
              <a:t>The water transported around the globe enriches the carbon dioxide-poor, nutrient-depleted surface waters by carrying them down to deeper layers where nutrients are abundant. These nutrients and carbon dioxide, when distributed through the upper layers, enable the growth of algae and seaweed that ultimately support all forms of life. </a:t>
            </a:r>
          </a:p>
        </p:txBody>
      </p:sp>
    </p:spTree>
    <p:extLst>
      <p:ext uri="{BB962C8B-B14F-4D97-AF65-F5344CB8AC3E}">
        <p14:creationId xmlns:p14="http://schemas.microsoft.com/office/powerpoint/2010/main" val="1002375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a:off x="0" y="38615"/>
            <a:ext cx="9144000"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buSzPct val="120000"/>
              <a:defRPr/>
            </a:pPr>
            <a:r>
              <a:rPr lang="en-US" sz="3200" dirty="0">
                <a:solidFill>
                  <a:schemeClr val="tx2"/>
                </a:solidFill>
                <a:effectLst>
                  <a:outerShdw blurRad="38100" dist="38100" dir="2700000" algn="tl">
                    <a:srgbClr val="000000"/>
                  </a:outerShdw>
                </a:effectLst>
              </a:rPr>
              <a:t>The thermohaline circulation </a:t>
            </a:r>
            <a:endParaRPr lang="en-US" sz="3200" dirty="0" smtClean="0">
              <a:solidFill>
                <a:schemeClr val="tx2"/>
              </a:solidFill>
              <a:effectLst>
                <a:outerShdw blurRad="38100" dist="38100" dir="2700000" algn="tl">
                  <a:srgbClr val="000000"/>
                </a:outerShdw>
              </a:effectLst>
            </a:endParaRPr>
          </a:p>
          <a:p>
            <a:pPr marL="342900" indent="-342900" algn="ctr">
              <a:buSzPct val="120000"/>
              <a:defRPr/>
            </a:pPr>
            <a:r>
              <a:rPr lang="en-US" sz="3200" dirty="0" smtClean="0">
                <a:solidFill>
                  <a:schemeClr val="tx2"/>
                </a:solidFill>
                <a:effectLst>
                  <a:outerShdw blurRad="38100" dist="38100" dir="2700000" algn="tl">
                    <a:srgbClr val="000000"/>
                  </a:outerShdw>
                </a:effectLst>
              </a:rPr>
              <a:t>– the Global Ocean Conveyor belt  cont.</a:t>
            </a:r>
            <a:endParaRPr lang="en-US" sz="3200" dirty="0">
              <a:solidFill>
                <a:schemeClr val="tx2"/>
              </a:solidFill>
              <a:effectLst>
                <a:outerShdw blurRad="38100" dist="38100" dir="2700000" algn="tl">
                  <a:srgbClr val="000000"/>
                </a:outerShdw>
              </a:effectLst>
            </a:endParaRPr>
          </a:p>
        </p:txBody>
      </p:sp>
      <p:sp>
        <p:nvSpPr>
          <p:cNvPr id="2" name="Rectangle 1"/>
          <p:cNvSpPr/>
          <p:nvPr/>
        </p:nvSpPr>
        <p:spPr>
          <a:xfrm>
            <a:off x="179512" y="1340769"/>
            <a:ext cx="8784976" cy="4893647"/>
          </a:xfrm>
          <a:prstGeom prst="rect">
            <a:avLst/>
          </a:prstGeom>
        </p:spPr>
        <p:txBody>
          <a:bodyPr wrap="square">
            <a:spAutoFit/>
          </a:bodyPr>
          <a:lstStyle/>
          <a:p>
            <a:r>
              <a:rPr lang="en-NZ" sz="2400" dirty="0" smtClean="0"/>
              <a:t>Wind-driven </a:t>
            </a:r>
            <a:r>
              <a:rPr lang="en-NZ" sz="2400" dirty="0"/>
              <a:t>surface currents (such as the Gulf Stream) travel </a:t>
            </a:r>
            <a:r>
              <a:rPr lang="en-NZ" sz="2400" dirty="0" err="1"/>
              <a:t>polewards</a:t>
            </a:r>
            <a:r>
              <a:rPr lang="en-NZ" sz="2400" dirty="0"/>
              <a:t> from the equatorial Atlantic Ocean, cooling en route, and eventually sinking at high latitudes (forming North Atlantic Deep Water). This dense water then flows into the ocean basins. While the bulk of it upwells in the Southern Ocean, the oldest waters (with a transit time of around 1600 </a:t>
            </a:r>
            <a:r>
              <a:rPr lang="en-NZ" sz="2400" dirty="0" smtClean="0"/>
              <a:t>years)</a:t>
            </a:r>
            <a:r>
              <a:rPr lang="en-NZ" sz="2400" baseline="30000" dirty="0" smtClean="0"/>
              <a:t> </a:t>
            </a:r>
            <a:r>
              <a:rPr lang="en-NZ" sz="2400" dirty="0" smtClean="0"/>
              <a:t>upwell </a:t>
            </a:r>
            <a:r>
              <a:rPr lang="en-NZ" sz="2400" dirty="0"/>
              <a:t>in the North Pacific</a:t>
            </a:r>
            <a:r>
              <a:rPr lang="en-NZ" sz="2400" dirty="0" smtClean="0"/>
              <a:t>.</a:t>
            </a:r>
            <a:r>
              <a:rPr lang="en-NZ" sz="2400" dirty="0"/>
              <a:t> Extensive mixing therefore takes place between the ocean basins, reducing differences between them and making the Earth's oceans a global system. On their journey, the water masses </a:t>
            </a:r>
            <a:r>
              <a:rPr lang="en-NZ" sz="2400" dirty="0">
                <a:solidFill>
                  <a:srgbClr val="FF0000"/>
                </a:solidFill>
              </a:rPr>
              <a:t>transport</a:t>
            </a:r>
            <a:r>
              <a:rPr lang="en-NZ" sz="2400" dirty="0"/>
              <a:t> both </a:t>
            </a:r>
            <a:r>
              <a:rPr lang="en-NZ" sz="2400" dirty="0">
                <a:solidFill>
                  <a:srgbClr val="FF0000"/>
                </a:solidFill>
              </a:rPr>
              <a:t>energy</a:t>
            </a:r>
            <a:r>
              <a:rPr lang="en-NZ" sz="2400" dirty="0"/>
              <a:t> (in the form of heat) </a:t>
            </a:r>
            <a:r>
              <a:rPr lang="en-NZ" sz="2400" dirty="0">
                <a:solidFill>
                  <a:srgbClr val="FF0000"/>
                </a:solidFill>
              </a:rPr>
              <a:t>and matter </a:t>
            </a:r>
            <a:r>
              <a:rPr lang="en-NZ" sz="2400" dirty="0"/>
              <a:t>(solids, dissolved substances and gases) around the globe. As such, the state of the circulation has a large impact on the climate of the Earth</a:t>
            </a:r>
          </a:p>
        </p:txBody>
      </p:sp>
    </p:spTree>
    <p:extLst>
      <p:ext uri="{BB962C8B-B14F-4D97-AF65-F5344CB8AC3E}">
        <p14:creationId xmlns:p14="http://schemas.microsoft.com/office/powerpoint/2010/main" val="3393271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904656"/>
          </a:xfrm>
        </p:spPr>
        <p:txBody>
          <a:bodyPr>
            <a:normAutofit fontScale="62500" lnSpcReduction="20000"/>
          </a:bodyPr>
          <a:lstStyle/>
          <a:p>
            <a:pPr lvl="0"/>
            <a:r>
              <a:rPr lang="en-NZ" dirty="0"/>
              <a:t>The salty, cold water near the poles sinks toward the ocean floor. These deep currents move along submarine valleys towards the deepest parts of the ocean. The cold, salty waters that drive the </a:t>
            </a:r>
            <a:r>
              <a:rPr lang="en-NZ" dirty="0" err="1"/>
              <a:t>thermohaline</a:t>
            </a:r>
            <a:r>
              <a:rPr lang="en-NZ" dirty="0"/>
              <a:t> circulation form in the Arctic Ocean, the North Atlantic, and the Southern Ocean. </a:t>
            </a:r>
            <a:br>
              <a:rPr lang="en-NZ" dirty="0"/>
            </a:br>
            <a:endParaRPr lang="en-NZ" dirty="0"/>
          </a:p>
          <a:p>
            <a:pPr lvl="0"/>
            <a:r>
              <a:rPr lang="en-NZ" dirty="0"/>
              <a:t>Dense water on the floor of the North Atlantic moves southward, eventually joining the sinking waters of Southern Ocean in the far South Atlantic. A shallow section of the ocean floor, the Drake Passage between the Antarctic Peninsula and the southern tip of South America, prevents the current from flowing westward. So the </a:t>
            </a:r>
            <a:r>
              <a:rPr lang="en-NZ" dirty="0" err="1"/>
              <a:t>thermohaline</a:t>
            </a:r>
            <a:r>
              <a:rPr lang="en-NZ" dirty="0"/>
              <a:t> circulation turns to the east. </a:t>
            </a:r>
            <a:br>
              <a:rPr lang="en-NZ" dirty="0"/>
            </a:br>
            <a:endParaRPr lang="en-NZ" dirty="0"/>
          </a:p>
          <a:p>
            <a:pPr lvl="0"/>
            <a:r>
              <a:rPr lang="en-NZ" dirty="0"/>
              <a:t>Here the current splits; some flows northward along the east coast of Africa into the Indian Ocean, while the rest continues eastward along the southern coast of Australia and, veering northward past new Zealand, makes it into the vast Pacific basin. </a:t>
            </a:r>
            <a:br>
              <a:rPr lang="en-NZ" dirty="0"/>
            </a:br>
            <a:endParaRPr lang="en-NZ" dirty="0"/>
          </a:p>
          <a:p>
            <a:pPr lvl="0"/>
            <a:r>
              <a:rPr lang="en-NZ" dirty="0"/>
              <a:t>The two branches of the </a:t>
            </a:r>
            <a:r>
              <a:rPr lang="en-NZ" dirty="0" err="1"/>
              <a:t>thermohaline</a:t>
            </a:r>
            <a:r>
              <a:rPr lang="en-NZ" dirty="0"/>
              <a:t> circulation begin to mix with the lighter, warmer, equatorial waters above and work their way back to the surface. This is called </a:t>
            </a:r>
            <a:r>
              <a:rPr lang="en-NZ" b="1" dirty="0">
                <a:solidFill>
                  <a:srgbClr val="FF0000"/>
                </a:solidFill>
              </a:rPr>
              <a:t>upwelling</a:t>
            </a:r>
            <a:r>
              <a:rPr lang="en-NZ" b="1" dirty="0"/>
              <a:t>.</a:t>
            </a:r>
            <a:r>
              <a:rPr lang="en-NZ" dirty="0"/>
              <a:t> The trip from the North Atlantic to the deep water upwelling sites in the Pacific takes about 1,600 years.</a:t>
            </a:r>
            <a:br>
              <a:rPr lang="en-NZ" dirty="0"/>
            </a:br>
            <a:endParaRPr lang="en-NZ" dirty="0"/>
          </a:p>
          <a:p>
            <a:pPr lvl="0"/>
            <a:r>
              <a:rPr lang="en-NZ" dirty="0"/>
              <a:t>To balance the flow of deep water into the Indian and Pacific basins, surface water must flow back out. Warm surface waters from the Pacific flow into the Indian Ocean, where they join with other currents that have risen from the depths. This combined flow goes westward around the southern tip of Africa into the South Atlantic. Next, the surface flow moves northward through the Atlantic. Aided by the warm Gulf Stream surface current, this water makes its way once again to the extreme North Atlantic. </a:t>
            </a:r>
          </a:p>
          <a:p>
            <a:endParaRPr lang="en-NZ" dirty="0"/>
          </a:p>
        </p:txBody>
      </p:sp>
      <p:sp>
        <p:nvSpPr>
          <p:cNvPr id="4" name="TextBox 3"/>
          <p:cNvSpPr txBox="1"/>
          <p:nvPr/>
        </p:nvSpPr>
        <p:spPr>
          <a:xfrm>
            <a:off x="1691680" y="264444"/>
            <a:ext cx="4392488" cy="369332"/>
          </a:xfrm>
          <a:prstGeom prst="rect">
            <a:avLst/>
          </a:prstGeom>
          <a:solidFill>
            <a:schemeClr val="accent1">
              <a:lumMod val="60000"/>
              <a:lumOff val="40000"/>
            </a:schemeClr>
          </a:solidFill>
        </p:spPr>
        <p:txBody>
          <a:bodyPr wrap="square" rtlCol="0">
            <a:spAutoFit/>
          </a:bodyPr>
          <a:lstStyle/>
          <a:p>
            <a:r>
              <a:rPr lang="en-NZ" b="1" dirty="0" smtClean="0"/>
              <a:t>Details of the </a:t>
            </a:r>
            <a:r>
              <a:rPr lang="en-NZ" b="1" dirty="0" err="1" smtClean="0"/>
              <a:t>thermhaline</a:t>
            </a:r>
            <a:r>
              <a:rPr lang="en-NZ" b="1" dirty="0" smtClean="0"/>
              <a:t> circulation</a:t>
            </a:r>
            <a:endParaRPr lang="en-NZ" b="1" dirty="0"/>
          </a:p>
        </p:txBody>
      </p:sp>
    </p:spTree>
    <p:extLst>
      <p:ext uri="{BB962C8B-B14F-4D97-AF65-F5344CB8AC3E}">
        <p14:creationId xmlns:p14="http://schemas.microsoft.com/office/powerpoint/2010/main" val="3220123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29600" cy="504056"/>
          </a:xfrm>
        </p:spPr>
        <p:txBody>
          <a:bodyPr>
            <a:normAutofit fontScale="90000"/>
          </a:bodyPr>
          <a:lstStyle/>
          <a:p>
            <a:r>
              <a:rPr lang="en-NZ" sz="3100" b="1" dirty="0" err="1"/>
              <a:t>T</a:t>
            </a:r>
            <a:r>
              <a:rPr lang="en-NZ" sz="3100" b="1" dirty="0" err="1" smtClean="0"/>
              <a:t>hermohaline</a:t>
            </a:r>
            <a:r>
              <a:rPr lang="en-NZ" sz="3100" b="1" dirty="0" smtClean="0"/>
              <a:t> </a:t>
            </a:r>
            <a:r>
              <a:rPr lang="en-NZ" sz="3100" b="1" dirty="0"/>
              <a:t>Circulation </a:t>
            </a:r>
            <a:r>
              <a:rPr lang="en-NZ" sz="3100" b="1" dirty="0" smtClean="0"/>
              <a:t>&amp; Climate</a:t>
            </a:r>
            <a:endParaRPr lang="en-NZ" dirty="0"/>
          </a:p>
        </p:txBody>
      </p:sp>
      <p:sp>
        <p:nvSpPr>
          <p:cNvPr id="3" name="Content Placeholder 2"/>
          <p:cNvSpPr>
            <a:spLocks noGrp="1"/>
          </p:cNvSpPr>
          <p:nvPr>
            <p:ph idx="1"/>
          </p:nvPr>
        </p:nvSpPr>
        <p:spPr>
          <a:xfrm>
            <a:off x="457200" y="1196752"/>
            <a:ext cx="8229600" cy="5127848"/>
          </a:xfrm>
        </p:spPr>
        <p:txBody>
          <a:bodyPr>
            <a:normAutofit fontScale="85000" lnSpcReduction="20000"/>
          </a:bodyPr>
          <a:lstStyle/>
          <a:p>
            <a:r>
              <a:rPr lang="en-NZ" dirty="0"/>
              <a:t>The </a:t>
            </a:r>
            <a:r>
              <a:rPr lang="en-NZ" dirty="0" err="1"/>
              <a:t>thermohaline</a:t>
            </a:r>
            <a:r>
              <a:rPr lang="en-NZ" dirty="0"/>
              <a:t> circulation has a tremendous influence on Earth's </a:t>
            </a:r>
            <a:r>
              <a:rPr lang="en-NZ" dirty="0">
                <a:solidFill>
                  <a:srgbClr val="FF0000"/>
                </a:solidFill>
              </a:rPr>
              <a:t>climate</a:t>
            </a:r>
            <a:r>
              <a:rPr lang="en-NZ" dirty="0"/>
              <a:t> and has implications </a:t>
            </a:r>
            <a:r>
              <a:rPr lang="en-NZ" dirty="0" smtClean="0"/>
              <a:t>for </a:t>
            </a:r>
            <a:r>
              <a:rPr lang="en-NZ" dirty="0"/>
              <a:t>climate change</a:t>
            </a:r>
            <a:r>
              <a:rPr lang="en-NZ" dirty="0" smtClean="0"/>
              <a:t>.</a:t>
            </a:r>
          </a:p>
          <a:p>
            <a:endParaRPr lang="en-NZ" dirty="0"/>
          </a:p>
          <a:p>
            <a:r>
              <a:rPr lang="en-NZ" dirty="0"/>
              <a:t>The </a:t>
            </a:r>
            <a:r>
              <a:rPr lang="en-NZ" dirty="0" err="1"/>
              <a:t>thermohaline</a:t>
            </a:r>
            <a:r>
              <a:rPr lang="en-NZ" dirty="0"/>
              <a:t> circulation plays an important role in </a:t>
            </a:r>
            <a:r>
              <a:rPr lang="en-NZ" dirty="0">
                <a:solidFill>
                  <a:srgbClr val="FF0000"/>
                </a:solidFill>
              </a:rPr>
              <a:t>supplying heat </a:t>
            </a:r>
            <a:r>
              <a:rPr lang="en-NZ" dirty="0"/>
              <a:t>to the polar regions. Therefore, it influences the rate of sea ice formation near the poles, which in turn affects other aspects of the climate system (such as the </a:t>
            </a:r>
            <a:r>
              <a:rPr lang="en-NZ" dirty="0">
                <a:solidFill>
                  <a:srgbClr val="FF0000"/>
                </a:solidFill>
              </a:rPr>
              <a:t>albedo</a:t>
            </a:r>
            <a:r>
              <a:rPr lang="en-NZ" dirty="0"/>
              <a:t>, and thus solar heating, at high latitudes</a:t>
            </a:r>
            <a:r>
              <a:rPr lang="en-NZ" dirty="0" smtClean="0"/>
              <a:t>).</a:t>
            </a:r>
          </a:p>
          <a:p>
            <a:endParaRPr lang="en-NZ" dirty="0"/>
          </a:p>
          <a:p>
            <a:r>
              <a:rPr lang="en-NZ" dirty="0"/>
              <a:t>Ocean water can spend a long time in the depths of the ocean, away from the effect of the </a:t>
            </a:r>
            <a:r>
              <a:rPr lang="en-NZ" dirty="0" smtClean="0"/>
              <a:t>sun </a:t>
            </a:r>
            <a:r>
              <a:rPr lang="en-NZ" dirty="0"/>
              <a:t>and winds on the surface. This means that there is a time gap between </a:t>
            </a:r>
            <a:r>
              <a:rPr lang="en-NZ" dirty="0">
                <a:solidFill>
                  <a:srgbClr val="FF0000"/>
                </a:solidFill>
              </a:rPr>
              <a:t>climate changes </a:t>
            </a:r>
            <a:r>
              <a:rPr lang="en-NZ" dirty="0"/>
              <a:t>and our planet's reactions to them. Heat and dissolved carbon dioxide, carried to the oceans depths by the </a:t>
            </a:r>
            <a:r>
              <a:rPr lang="en-NZ" dirty="0" err="1"/>
              <a:t>thermohaline</a:t>
            </a:r>
            <a:r>
              <a:rPr lang="en-NZ" dirty="0"/>
              <a:t> circulation, may remain "buried" in the depths for centuries. This "burial" may </a:t>
            </a:r>
            <a:r>
              <a:rPr lang="en-NZ" dirty="0" smtClean="0"/>
              <a:t>slow </a:t>
            </a:r>
            <a:r>
              <a:rPr lang="en-NZ" dirty="0"/>
              <a:t>initial effects of global climate </a:t>
            </a:r>
            <a:r>
              <a:rPr lang="en-NZ" dirty="0" smtClean="0"/>
              <a:t>change </a:t>
            </a:r>
            <a:r>
              <a:rPr lang="en-NZ" dirty="0"/>
              <a:t>but </a:t>
            </a:r>
            <a:r>
              <a:rPr lang="en-NZ" dirty="0" smtClean="0"/>
              <a:t>may </a:t>
            </a:r>
            <a:r>
              <a:rPr lang="en-NZ" dirty="0"/>
              <a:t>come back to haunt us much later when they arise from the depths.</a:t>
            </a:r>
          </a:p>
          <a:p>
            <a:endParaRPr lang="en-NZ" dirty="0"/>
          </a:p>
        </p:txBody>
      </p:sp>
    </p:spTree>
    <p:extLst>
      <p:ext uri="{BB962C8B-B14F-4D97-AF65-F5344CB8AC3E}">
        <p14:creationId xmlns:p14="http://schemas.microsoft.com/office/powerpoint/2010/main" val="4234625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836712"/>
            <a:ext cx="7851308" cy="5427217"/>
          </a:xfrm>
        </p:spPr>
      </p:pic>
    </p:spTree>
    <p:extLst>
      <p:ext uri="{BB962C8B-B14F-4D97-AF65-F5344CB8AC3E}">
        <p14:creationId xmlns:p14="http://schemas.microsoft.com/office/powerpoint/2010/main" val="4118769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a:off x="0" y="115888"/>
            <a:ext cx="9144000" cy="72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buSzPct val="120000"/>
              <a:defRPr/>
            </a:pPr>
            <a:r>
              <a:rPr lang="en-US" sz="3200" dirty="0" err="1">
                <a:solidFill>
                  <a:schemeClr val="tx2"/>
                </a:solidFill>
                <a:effectLst>
                  <a:outerShdw blurRad="38100" dist="38100" dir="2700000" algn="tl">
                    <a:srgbClr val="000000"/>
                  </a:outerShdw>
                </a:effectLst>
              </a:rPr>
              <a:t>T</a:t>
            </a:r>
            <a:r>
              <a:rPr lang="en-US" sz="3200" dirty="0" err="1" smtClean="0">
                <a:solidFill>
                  <a:schemeClr val="tx2"/>
                </a:solidFill>
                <a:effectLst>
                  <a:outerShdw blurRad="38100" dist="38100" dir="2700000" algn="tl">
                    <a:srgbClr val="000000"/>
                  </a:outerShdw>
                </a:effectLst>
              </a:rPr>
              <a:t>hermohaline</a:t>
            </a:r>
            <a:r>
              <a:rPr lang="en-US" sz="3200" dirty="0" smtClean="0">
                <a:solidFill>
                  <a:schemeClr val="tx2"/>
                </a:solidFill>
                <a:effectLst>
                  <a:outerShdw blurRad="38100" dist="38100" dir="2700000" algn="tl">
                    <a:srgbClr val="000000"/>
                  </a:outerShdw>
                </a:effectLst>
              </a:rPr>
              <a:t> circulation from the south</a:t>
            </a:r>
            <a:endParaRPr lang="en-US" sz="3200" dirty="0">
              <a:solidFill>
                <a:schemeClr val="tx2"/>
              </a:solidFill>
              <a:effectLst>
                <a:outerShdw blurRad="38100" dist="38100" dir="2700000" algn="tl">
                  <a:srgbClr val="000000"/>
                </a:outerShdw>
              </a:effectLst>
            </a:endParaRPr>
          </a:p>
        </p:txBody>
      </p:sp>
      <p:pic>
        <p:nvPicPr>
          <p:cNvPr id="1026" name="Picture 2" descr="File:Conveyor belt.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124744"/>
            <a:ext cx="4752528" cy="520976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4171719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ocean_conveyor_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341438"/>
            <a:ext cx="864235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p:cNvSpPr>
            <a:spLocks noGrp="1" noChangeArrowheads="1"/>
          </p:cNvSpPr>
          <p:nvPr>
            <p:ph type="title"/>
          </p:nvPr>
        </p:nvSpPr>
        <p:spPr>
          <a:xfrm>
            <a:off x="419100" y="548680"/>
            <a:ext cx="8305800" cy="938368"/>
          </a:xfrm>
        </p:spPr>
        <p:txBody>
          <a:bodyPr/>
          <a:lstStyle/>
          <a:p>
            <a:pPr eaLnBrk="1" hangingPunct="1">
              <a:defRPr/>
            </a:pPr>
            <a:r>
              <a:rPr lang="en-NZ" dirty="0" smtClean="0"/>
              <a:t>The </a:t>
            </a:r>
            <a:r>
              <a:rPr lang="en-NZ" dirty="0" err="1" smtClean="0"/>
              <a:t>thermohaline</a:t>
            </a:r>
            <a:r>
              <a:rPr lang="en-NZ" dirty="0" smtClean="0"/>
              <a:t> current in 3D</a:t>
            </a:r>
            <a:endParaRPr lang="en-GB" dirty="0" smtClean="0"/>
          </a:p>
        </p:txBody>
      </p:sp>
    </p:spTree>
    <p:extLst>
      <p:ext uri="{BB962C8B-B14F-4D97-AF65-F5344CB8AC3E}">
        <p14:creationId xmlns:p14="http://schemas.microsoft.com/office/powerpoint/2010/main" val="2407529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Some useful sites </a:t>
            </a:r>
            <a:endParaRPr lang="en-NZ" dirty="0"/>
          </a:p>
        </p:txBody>
      </p:sp>
      <p:sp>
        <p:nvSpPr>
          <p:cNvPr id="3" name="Content Placeholder 2"/>
          <p:cNvSpPr>
            <a:spLocks noGrp="1"/>
          </p:cNvSpPr>
          <p:nvPr>
            <p:ph idx="1"/>
          </p:nvPr>
        </p:nvSpPr>
        <p:spPr/>
        <p:txBody>
          <a:bodyPr/>
          <a:lstStyle/>
          <a:p>
            <a:r>
              <a:rPr lang="en-NZ" dirty="0" smtClean="0">
                <a:hlinkClick r:id="rId3"/>
              </a:rPr>
              <a:t>The Habitable planet</a:t>
            </a:r>
            <a:endParaRPr lang="en-NZ" dirty="0" smtClean="0"/>
          </a:p>
          <a:p>
            <a:r>
              <a:rPr lang="en-NZ" dirty="0">
                <a:hlinkClick r:id="rId4"/>
              </a:rPr>
              <a:t>Lighthouse </a:t>
            </a:r>
            <a:r>
              <a:rPr lang="en-NZ" dirty="0" smtClean="0">
                <a:hlinkClick r:id="rId4"/>
              </a:rPr>
              <a:t>Foundation</a:t>
            </a:r>
            <a:endParaRPr lang="en-NZ" dirty="0" smtClean="0"/>
          </a:p>
          <a:p>
            <a:r>
              <a:rPr lang="en-NZ" dirty="0" smtClean="0">
                <a:hlinkClick r:id="rId5"/>
              </a:rPr>
              <a:t>Ocean Motion</a:t>
            </a:r>
            <a:endParaRPr lang="en-NZ" dirty="0" smtClean="0"/>
          </a:p>
          <a:p>
            <a:r>
              <a:rPr lang="en-NZ" dirty="0" smtClean="0">
                <a:hlinkClick r:id="rId6"/>
              </a:rPr>
              <a:t>National Ocean Service</a:t>
            </a:r>
            <a:endParaRPr lang="en-NZ" dirty="0" smtClean="0"/>
          </a:p>
          <a:p>
            <a:r>
              <a:rPr lang="en-NZ" dirty="0" smtClean="0">
                <a:hlinkClick r:id="rId7"/>
              </a:rPr>
              <a:t>Te </a:t>
            </a:r>
            <a:r>
              <a:rPr lang="en-NZ" dirty="0" err="1" smtClean="0">
                <a:hlinkClick r:id="rId7"/>
              </a:rPr>
              <a:t>Ara</a:t>
            </a:r>
            <a:endParaRPr lang="en-NZ" dirty="0" smtClean="0"/>
          </a:p>
          <a:p>
            <a:endParaRPr lang="en-NZ" dirty="0"/>
          </a:p>
        </p:txBody>
      </p:sp>
    </p:spTree>
    <p:extLst>
      <p:ext uri="{BB962C8B-B14F-4D97-AF65-F5344CB8AC3E}">
        <p14:creationId xmlns:p14="http://schemas.microsoft.com/office/powerpoint/2010/main" val="803027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043594"/>
            <a:ext cx="4477717" cy="54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5" name="Rectangle 5"/>
          <p:cNvSpPr>
            <a:spLocks noChangeArrowheads="1"/>
          </p:cNvSpPr>
          <p:nvPr/>
        </p:nvSpPr>
        <p:spPr bwMode="auto">
          <a:xfrm>
            <a:off x="6084888" y="5949950"/>
            <a:ext cx="82296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NZ" sz="1600">
                <a:solidFill>
                  <a:srgbClr val="FF9933"/>
                </a:solidFill>
                <a:effectLst>
                  <a:outerShdw blurRad="38100" dist="38100" dir="2700000" algn="tl">
                    <a:srgbClr val="000000"/>
                  </a:outerShdw>
                </a:effectLst>
              </a:rPr>
              <a:t>With thanks to Lionel Carter</a:t>
            </a:r>
            <a:endParaRPr lang="en-GB" sz="1600">
              <a:solidFill>
                <a:srgbClr val="FF9933"/>
              </a:solidFill>
              <a:effectLst>
                <a:outerShdw blurRad="38100" dist="38100" dir="2700000" algn="tl">
                  <a:srgbClr val="000000"/>
                </a:outerShdw>
              </a:effectLst>
            </a:endParaRPr>
          </a:p>
        </p:txBody>
      </p:sp>
      <p:sp>
        <p:nvSpPr>
          <p:cNvPr id="2" name="TextBox 1"/>
          <p:cNvSpPr txBox="1"/>
          <p:nvPr/>
        </p:nvSpPr>
        <p:spPr>
          <a:xfrm>
            <a:off x="5826752" y="1700808"/>
            <a:ext cx="2952328" cy="1815882"/>
          </a:xfrm>
          <a:prstGeom prst="rect">
            <a:avLst/>
          </a:prstGeom>
          <a:noFill/>
        </p:spPr>
        <p:txBody>
          <a:bodyPr wrap="square" rtlCol="0">
            <a:spAutoFit/>
          </a:bodyPr>
          <a:lstStyle/>
          <a:p>
            <a:r>
              <a:rPr lang="en-NZ" sz="2800" dirty="0" smtClean="0"/>
              <a:t>The thermohaline current flows past New Zealand.</a:t>
            </a:r>
            <a:endParaRPr lang="en-NZ" sz="2800" dirty="0"/>
          </a:p>
        </p:txBody>
      </p:sp>
    </p:spTree>
    <p:extLst>
      <p:ext uri="{BB962C8B-B14F-4D97-AF65-F5344CB8AC3E}">
        <p14:creationId xmlns:p14="http://schemas.microsoft.com/office/powerpoint/2010/main" val="2905603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Next….</a:t>
            </a:r>
            <a:endParaRPr lang="en-NZ" dirty="0"/>
          </a:p>
        </p:txBody>
      </p:sp>
      <p:sp>
        <p:nvSpPr>
          <p:cNvPr id="3" name="Content Placeholder 2"/>
          <p:cNvSpPr>
            <a:spLocks noGrp="1"/>
          </p:cNvSpPr>
          <p:nvPr>
            <p:ph idx="1"/>
          </p:nvPr>
        </p:nvSpPr>
        <p:spPr/>
        <p:txBody>
          <a:bodyPr/>
          <a:lstStyle/>
          <a:p>
            <a:r>
              <a:rPr lang="en-NZ" dirty="0" smtClean="0"/>
              <a:t>Next we will look at surface currents:</a:t>
            </a:r>
          </a:p>
          <a:p>
            <a:endParaRPr lang="en-NZ" dirty="0" smtClean="0"/>
          </a:p>
          <a:p>
            <a:r>
              <a:rPr lang="en-NZ" dirty="0" smtClean="0"/>
              <a:t>How they are formed</a:t>
            </a:r>
          </a:p>
          <a:p>
            <a:endParaRPr lang="en-NZ" dirty="0" smtClean="0"/>
          </a:p>
          <a:p>
            <a:r>
              <a:rPr lang="en-NZ" dirty="0" smtClean="0"/>
              <a:t>And how they are affected by the earths spin</a:t>
            </a:r>
            <a:endParaRPr lang="en-NZ" dirty="0"/>
          </a:p>
        </p:txBody>
      </p:sp>
    </p:spTree>
    <p:extLst>
      <p:ext uri="{BB962C8B-B14F-4D97-AF65-F5344CB8AC3E}">
        <p14:creationId xmlns:p14="http://schemas.microsoft.com/office/powerpoint/2010/main" val="2933272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4762872" cy="708688"/>
          </a:xfrm>
        </p:spPr>
        <p:txBody>
          <a:bodyPr>
            <a:normAutofit fontScale="90000"/>
          </a:bodyPr>
          <a:lstStyle/>
          <a:p>
            <a:pPr lvl="1" algn="l" rtl="0">
              <a:spcBef>
                <a:spcPct val="0"/>
              </a:spcBef>
            </a:pPr>
            <a:r>
              <a:rPr lang="en-NZ" sz="3600" dirty="0" smtClean="0">
                <a:solidFill>
                  <a:schemeClr val="tx2"/>
                </a:solidFill>
              </a:rPr>
              <a:t>Ocean Currents </a:t>
            </a:r>
            <a:r>
              <a:rPr lang="en-NZ" sz="2000" dirty="0"/>
              <a:t/>
            </a:r>
            <a:br>
              <a:rPr lang="en-NZ" sz="2000" dirty="0"/>
            </a:br>
            <a:endParaRPr lang="en-NZ" dirty="0"/>
          </a:p>
        </p:txBody>
      </p:sp>
      <p:sp>
        <p:nvSpPr>
          <p:cNvPr id="3" name="Content Placeholder 2"/>
          <p:cNvSpPr>
            <a:spLocks noGrp="1"/>
          </p:cNvSpPr>
          <p:nvPr>
            <p:ph idx="1"/>
          </p:nvPr>
        </p:nvSpPr>
        <p:spPr>
          <a:xfrm>
            <a:off x="323528" y="908720"/>
            <a:ext cx="8229600" cy="5415880"/>
          </a:xfrm>
        </p:spPr>
        <p:txBody>
          <a:bodyPr/>
          <a:lstStyle/>
          <a:p>
            <a:r>
              <a:rPr lang="en-NZ" i="1" dirty="0" smtClean="0"/>
              <a:t>For notes and stuff on the ocean structure / geology</a:t>
            </a:r>
            <a:r>
              <a:rPr lang="en-NZ" i="1" dirty="0"/>
              <a:t> </a:t>
            </a:r>
            <a:r>
              <a:rPr lang="en-NZ" i="1" dirty="0" smtClean="0"/>
              <a:t>go to: </a:t>
            </a:r>
            <a:r>
              <a:rPr lang="en-NZ" sz="2000" dirty="0" smtClean="0">
                <a:hlinkClick r:id="rId3"/>
              </a:rPr>
              <a:t>http</a:t>
            </a:r>
            <a:r>
              <a:rPr lang="en-NZ" sz="2000" dirty="0">
                <a:hlinkClick r:id="rId3"/>
              </a:rPr>
              <a:t>://bloomscool.weebly.com/ocean-structure--</a:t>
            </a:r>
            <a:r>
              <a:rPr lang="en-NZ" sz="2000" dirty="0" smtClean="0">
                <a:hlinkClick r:id="rId3"/>
              </a:rPr>
              <a:t>composition.html</a:t>
            </a:r>
            <a:endParaRPr lang="en-NZ" sz="2000" dirty="0" smtClean="0"/>
          </a:p>
          <a:p>
            <a:endParaRPr lang="en-NZ" sz="2000" dirty="0"/>
          </a:p>
          <a:p>
            <a:r>
              <a:rPr lang="en-NZ" sz="2800" dirty="0" smtClean="0"/>
              <a:t>Ocean currents are driven by two forces: </a:t>
            </a:r>
            <a:br>
              <a:rPr lang="en-NZ" sz="2800" dirty="0" smtClean="0"/>
            </a:br>
            <a:r>
              <a:rPr lang="en-NZ" sz="2800" dirty="0" smtClean="0"/>
              <a:t>wind &amp; density differences</a:t>
            </a:r>
          </a:p>
          <a:p>
            <a:endParaRPr lang="en-NZ" sz="2800" dirty="0" smtClean="0"/>
          </a:p>
          <a:p>
            <a:r>
              <a:rPr lang="en-NZ" sz="2800" i="1" dirty="0" smtClean="0"/>
              <a:t>Which one is the cause of surface currents?</a:t>
            </a:r>
          </a:p>
          <a:p>
            <a:endParaRPr lang="en-NZ" sz="2800" i="1" dirty="0" smtClean="0"/>
          </a:p>
          <a:p>
            <a:r>
              <a:rPr lang="en-NZ" sz="2800" i="1" dirty="0" smtClean="0"/>
              <a:t>Remember this story </a:t>
            </a:r>
          </a:p>
          <a:p>
            <a:r>
              <a:rPr lang="en-NZ" sz="1800" i="1" dirty="0"/>
              <a:t>(</a:t>
            </a:r>
            <a:r>
              <a:rPr lang="en-NZ" sz="1800" i="1" dirty="0" smtClean="0"/>
              <a:t>We will come back to this later)</a:t>
            </a:r>
          </a:p>
          <a:p>
            <a:endParaRPr lang="en-NZ" sz="2000"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4509120"/>
            <a:ext cx="2588890" cy="1548909"/>
          </a:xfrm>
          <a:prstGeom prst="rect">
            <a:avLst/>
          </a:prstGeom>
        </p:spPr>
      </p:pic>
    </p:spTree>
    <p:extLst>
      <p:ext uri="{BB962C8B-B14F-4D97-AF65-F5344CB8AC3E}">
        <p14:creationId xmlns:p14="http://schemas.microsoft.com/office/powerpoint/2010/main" val="1509158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Density</a:t>
            </a:r>
            <a:endParaRPr lang="en-NZ" dirty="0"/>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FF0000"/>
                </a:solidFill>
              </a:rPr>
              <a:t>Density</a:t>
            </a:r>
            <a:r>
              <a:rPr lang="en-US" dirty="0" smtClean="0"/>
              <a:t> </a:t>
            </a:r>
            <a:r>
              <a:rPr lang="en-US" dirty="0"/>
              <a:t>is how much </a:t>
            </a:r>
            <a:r>
              <a:rPr lang="en-US" dirty="0">
                <a:solidFill>
                  <a:srgbClr val="FF0000"/>
                </a:solidFill>
              </a:rPr>
              <a:t>mass </a:t>
            </a:r>
            <a:r>
              <a:rPr lang="en-US" dirty="0"/>
              <a:t>is contained in a given unit </a:t>
            </a:r>
            <a:r>
              <a:rPr lang="en-US" dirty="0">
                <a:solidFill>
                  <a:srgbClr val="FF0000"/>
                </a:solidFill>
              </a:rPr>
              <a:t>volume</a:t>
            </a:r>
            <a:r>
              <a:rPr lang="en-US" dirty="0"/>
              <a:t> </a:t>
            </a:r>
            <a:endParaRPr lang="en-US" dirty="0" smtClean="0"/>
          </a:p>
          <a:p>
            <a:pPr marL="0" indent="0">
              <a:buNone/>
            </a:pPr>
            <a:r>
              <a:rPr lang="en-US" b="1" dirty="0" smtClean="0"/>
              <a:t>density </a:t>
            </a:r>
            <a:r>
              <a:rPr lang="en-US" b="1" dirty="0"/>
              <a:t>= </a:t>
            </a:r>
            <a:r>
              <a:rPr lang="en-US" b="1" dirty="0" smtClean="0"/>
              <a:t>mass/volume</a:t>
            </a:r>
            <a:r>
              <a:rPr lang="en-NZ" b="1" dirty="0" smtClean="0"/>
              <a:t> </a:t>
            </a:r>
          </a:p>
          <a:p>
            <a:pPr marL="0" indent="0">
              <a:buNone/>
            </a:pPr>
            <a:r>
              <a:rPr lang="en-NZ" dirty="0"/>
              <a:t/>
            </a:r>
            <a:br>
              <a:rPr lang="en-NZ" dirty="0"/>
            </a:br>
            <a:r>
              <a:rPr lang="en-NZ" dirty="0"/>
              <a:t>In the ocean, </a:t>
            </a:r>
            <a:r>
              <a:rPr lang="en-US" dirty="0"/>
              <a:t>temperature, salinity and pressure work together to determine water density. </a:t>
            </a:r>
            <a:endParaRPr lang="en-US" dirty="0" smtClean="0"/>
          </a:p>
          <a:p>
            <a:pPr marL="0" indent="0">
              <a:buNone/>
            </a:pPr>
            <a:r>
              <a:rPr lang="en-US" dirty="0" smtClean="0"/>
              <a:t>Cold</a:t>
            </a:r>
            <a:r>
              <a:rPr lang="en-US" dirty="0"/>
              <a:t>, salty water is much denser than warm, fresher water and will sink below the less dense layer</a:t>
            </a:r>
            <a:r>
              <a:rPr lang="en-US" dirty="0" smtClean="0"/>
              <a:t>.</a:t>
            </a:r>
          </a:p>
          <a:p>
            <a:pPr marL="0" indent="0">
              <a:buNone/>
            </a:pPr>
            <a:endParaRPr lang="en-US" dirty="0" smtClean="0"/>
          </a:p>
          <a:p>
            <a:pPr marL="0" indent="0">
              <a:buNone/>
            </a:pPr>
            <a:r>
              <a:rPr lang="en-US" i="1" dirty="0" smtClean="0"/>
              <a:t>Our marvelous demos……</a:t>
            </a:r>
            <a:endParaRPr lang="en-NZ" i="1"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295" b="21932"/>
          <a:stretch/>
        </p:blipFill>
        <p:spPr>
          <a:xfrm>
            <a:off x="4355976" y="5085184"/>
            <a:ext cx="4496048" cy="1656184"/>
          </a:xfrm>
          <a:prstGeom prst="rect">
            <a:avLst/>
          </a:prstGeom>
        </p:spPr>
      </p:pic>
    </p:spTree>
    <p:extLst>
      <p:ext uri="{BB962C8B-B14F-4D97-AF65-F5344CB8AC3E}">
        <p14:creationId xmlns:p14="http://schemas.microsoft.com/office/powerpoint/2010/main" val="2024473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Salinity</a:t>
            </a:r>
            <a:endParaRPr lang="en-NZ" dirty="0"/>
          </a:p>
        </p:txBody>
      </p:sp>
      <p:sp>
        <p:nvSpPr>
          <p:cNvPr id="3" name="Content Placeholder 2"/>
          <p:cNvSpPr>
            <a:spLocks noGrp="1"/>
          </p:cNvSpPr>
          <p:nvPr>
            <p:ph idx="1"/>
          </p:nvPr>
        </p:nvSpPr>
        <p:spPr/>
        <p:txBody>
          <a:bodyPr>
            <a:normAutofit/>
          </a:bodyPr>
          <a:lstStyle/>
          <a:p>
            <a:r>
              <a:rPr lang="en-NZ" sz="2200" b="1" dirty="0">
                <a:solidFill>
                  <a:srgbClr val="FF0000"/>
                </a:solidFill>
                <a:latin typeface="+mj-lt"/>
              </a:rPr>
              <a:t>Salinity</a:t>
            </a:r>
            <a:r>
              <a:rPr lang="en-NZ" sz="2200" b="1" dirty="0">
                <a:latin typeface="+mj-lt"/>
              </a:rPr>
              <a:t>:</a:t>
            </a:r>
            <a:r>
              <a:rPr lang="en-NZ" sz="2200" dirty="0">
                <a:latin typeface="+mj-lt"/>
              </a:rPr>
              <a:t> </a:t>
            </a:r>
            <a:r>
              <a:rPr lang="en-US" sz="2200" dirty="0">
                <a:latin typeface="+mj-lt"/>
              </a:rPr>
              <a:t>Most of the salt (</a:t>
            </a:r>
            <a:r>
              <a:rPr lang="en-US" sz="2200" dirty="0" err="1">
                <a:latin typeface="+mj-lt"/>
              </a:rPr>
              <a:t>NaCl</a:t>
            </a:r>
            <a:r>
              <a:rPr lang="en-US" sz="2200" dirty="0">
                <a:latin typeface="+mj-lt"/>
              </a:rPr>
              <a:t>) in the ocean comes from land from water running over rocks containing salt and carrying it into the sea</a:t>
            </a:r>
            <a:r>
              <a:rPr lang="en-US" sz="2200" dirty="0" smtClean="0">
                <a:latin typeface="+mj-lt"/>
              </a:rPr>
              <a:t>.</a:t>
            </a:r>
          </a:p>
          <a:p>
            <a:endParaRPr lang="en-US" sz="2200" dirty="0" smtClean="0">
              <a:latin typeface="+mj-lt"/>
            </a:endParaRPr>
          </a:p>
          <a:p>
            <a:r>
              <a:rPr lang="en-US" sz="2200" dirty="0" smtClean="0">
                <a:latin typeface="+mj-lt"/>
              </a:rPr>
              <a:t>Average </a:t>
            </a:r>
            <a:r>
              <a:rPr lang="en-US" sz="2200" dirty="0">
                <a:latin typeface="+mj-lt"/>
              </a:rPr>
              <a:t>ocean salinity is 35 </a:t>
            </a:r>
            <a:r>
              <a:rPr lang="en-US" sz="2200" dirty="0" err="1">
                <a:latin typeface="+mj-lt"/>
              </a:rPr>
              <a:t>ppt</a:t>
            </a:r>
            <a:r>
              <a:rPr lang="en-US" sz="2200" dirty="0">
                <a:latin typeface="+mj-lt"/>
              </a:rPr>
              <a:t> or </a:t>
            </a:r>
            <a:r>
              <a:rPr lang="en-US" sz="2200" dirty="0" smtClean="0">
                <a:latin typeface="+mj-lt"/>
              </a:rPr>
              <a:t>35 g/L </a:t>
            </a:r>
            <a:r>
              <a:rPr lang="en-US" sz="1600" dirty="0" smtClean="0">
                <a:latin typeface="+mj-lt"/>
              </a:rPr>
              <a:t>( varies </a:t>
            </a:r>
            <a:r>
              <a:rPr lang="en-US" sz="1600" dirty="0">
                <a:latin typeface="+mj-lt"/>
              </a:rPr>
              <a:t>between 32 – 37 ppt</a:t>
            </a:r>
            <a:r>
              <a:rPr lang="en-US" sz="1600" dirty="0" smtClean="0">
                <a:latin typeface="+mj-lt"/>
              </a:rPr>
              <a:t>.) </a:t>
            </a:r>
            <a:r>
              <a:rPr lang="en-US" sz="2200" dirty="0">
                <a:latin typeface="+mj-lt"/>
              </a:rPr>
              <a:t/>
            </a:r>
            <a:br>
              <a:rPr lang="en-US" sz="2200" dirty="0">
                <a:latin typeface="+mj-lt"/>
              </a:rPr>
            </a:br>
            <a:r>
              <a:rPr lang="en-US" sz="2200" dirty="0">
                <a:latin typeface="+mj-lt"/>
              </a:rPr>
              <a:t>Freshwater salinity is less than 0.5 ppt. Water between 0.5 </a:t>
            </a:r>
            <a:r>
              <a:rPr lang="en-US" sz="2200" dirty="0" err="1">
                <a:latin typeface="+mj-lt"/>
              </a:rPr>
              <a:t>ppt</a:t>
            </a:r>
            <a:r>
              <a:rPr lang="en-US" sz="2200" dirty="0">
                <a:latin typeface="+mj-lt"/>
              </a:rPr>
              <a:t> and 17 </a:t>
            </a:r>
            <a:r>
              <a:rPr lang="en-US" sz="2200" dirty="0" err="1">
                <a:latin typeface="+mj-lt"/>
              </a:rPr>
              <a:t>ppt</a:t>
            </a:r>
            <a:r>
              <a:rPr lang="en-US" sz="2200" dirty="0">
                <a:latin typeface="+mj-lt"/>
              </a:rPr>
              <a:t> is called brackish, e.g. estuaries, where fresh water meets salty water. Most marine organisms keep the salinity inside their bodies at about the same concentration as the water outside. </a:t>
            </a:r>
            <a:endParaRPr lang="en-US" sz="2200" dirty="0" smtClean="0">
              <a:latin typeface="+mj-lt"/>
            </a:endParaRPr>
          </a:p>
          <a:p>
            <a:endParaRPr lang="en-NZ" sz="2200" dirty="0">
              <a:latin typeface="+mj-lt"/>
            </a:endParaRPr>
          </a:p>
          <a:p>
            <a:r>
              <a:rPr lang="en-US" sz="2200" dirty="0">
                <a:solidFill>
                  <a:srgbClr val="FF0000"/>
                </a:solidFill>
                <a:latin typeface="+mj-lt"/>
              </a:rPr>
              <a:t>Rainfall</a:t>
            </a:r>
            <a:r>
              <a:rPr lang="en-US" sz="2200" dirty="0">
                <a:latin typeface="+mj-lt"/>
              </a:rPr>
              <a:t> and </a:t>
            </a:r>
            <a:r>
              <a:rPr lang="en-US" sz="2200" dirty="0" smtClean="0">
                <a:latin typeface="+mj-lt"/>
              </a:rPr>
              <a:t>runoff </a:t>
            </a:r>
            <a:r>
              <a:rPr lang="en-US" sz="2200" dirty="0">
                <a:latin typeface="+mj-lt"/>
              </a:rPr>
              <a:t>reduce salinity, </a:t>
            </a:r>
            <a:r>
              <a:rPr lang="en-US" sz="2200" dirty="0">
                <a:solidFill>
                  <a:srgbClr val="FF0000"/>
                </a:solidFill>
                <a:latin typeface="+mj-lt"/>
              </a:rPr>
              <a:t>evaporation</a:t>
            </a:r>
            <a:r>
              <a:rPr lang="en-US" sz="2200" dirty="0">
                <a:latin typeface="+mj-lt"/>
              </a:rPr>
              <a:t> and</a:t>
            </a:r>
            <a:r>
              <a:rPr lang="en-US" sz="2200" dirty="0">
                <a:solidFill>
                  <a:srgbClr val="FF0000"/>
                </a:solidFill>
                <a:latin typeface="+mj-lt"/>
              </a:rPr>
              <a:t> ice formation</a:t>
            </a:r>
            <a:r>
              <a:rPr lang="en-US" sz="2200" dirty="0">
                <a:latin typeface="+mj-lt"/>
              </a:rPr>
              <a:t> increase it </a:t>
            </a:r>
            <a:endParaRPr lang="en-NZ" sz="2200" dirty="0">
              <a:latin typeface="+mj-lt"/>
            </a:endParaRPr>
          </a:p>
          <a:p>
            <a:endParaRPr lang="en-NZ" dirty="0"/>
          </a:p>
        </p:txBody>
      </p:sp>
    </p:spTree>
    <p:extLst>
      <p:ext uri="{BB962C8B-B14F-4D97-AF65-F5344CB8AC3E}">
        <p14:creationId xmlns:p14="http://schemas.microsoft.com/office/powerpoint/2010/main" val="2745659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04664"/>
            <a:ext cx="6192688" cy="852704"/>
          </a:xfrm>
        </p:spPr>
        <p:txBody>
          <a:bodyPr/>
          <a:lstStyle/>
          <a:p>
            <a:r>
              <a:rPr lang="en-NZ" dirty="0" smtClean="0"/>
              <a:t>Temperature</a:t>
            </a:r>
            <a:endParaRPr lang="en-NZ" dirty="0"/>
          </a:p>
        </p:txBody>
      </p:sp>
      <p:pic>
        <p:nvPicPr>
          <p:cNvPr id="4" name="Content Placeholder 3" descr="http://scijinks.nasa.gov/_media/en/site/weather-v-climate/Earth-lighting-winter-solstice-L.png"/>
          <p:cNvPicPr>
            <a:picLocks noGrp="1"/>
          </p:cNvPicPr>
          <p:nvPr>
            <p:ph idx="1"/>
          </p:nvPr>
        </p:nvPicPr>
        <p:blipFill rotWithShape="1">
          <a:blip r:embed="rId3">
            <a:extLst>
              <a:ext uri="{28A0092B-C50C-407E-A947-70E740481C1C}">
                <a14:useLocalDpi xmlns:a14="http://schemas.microsoft.com/office/drawing/2010/main" val="0"/>
              </a:ext>
            </a:extLst>
          </a:blip>
          <a:srcRect t="9069"/>
          <a:stretch/>
        </p:blipFill>
        <p:spPr bwMode="auto">
          <a:xfrm>
            <a:off x="467544" y="1412776"/>
            <a:ext cx="7776863" cy="50405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5659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229600" cy="5544616"/>
          </a:xfrm>
        </p:spPr>
        <p:txBody>
          <a:bodyPr/>
          <a:lstStyle/>
          <a:p>
            <a:r>
              <a:rPr lang="en-US" dirty="0"/>
              <a:t>The temperature of the surface waters varies mainly with </a:t>
            </a:r>
            <a:r>
              <a:rPr lang="en-US" dirty="0">
                <a:solidFill>
                  <a:srgbClr val="FF0000"/>
                </a:solidFill>
              </a:rPr>
              <a:t>latitude</a:t>
            </a:r>
            <a:r>
              <a:rPr lang="en-US" dirty="0"/>
              <a:t>. </a:t>
            </a:r>
            <a:r>
              <a:rPr lang="en-US" dirty="0" smtClean="0"/>
              <a:t>At higher latitudes the same amount of sunlight heats a much greater area than at the equator</a:t>
            </a:r>
          </a:p>
          <a:p>
            <a:endParaRPr lang="en-US" dirty="0"/>
          </a:p>
          <a:p>
            <a:r>
              <a:rPr lang="en-US" dirty="0" smtClean="0"/>
              <a:t>The </a:t>
            </a:r>
            <a:r>
              <a:rPr lang="en-US" dirty="0"/>
              <a:t>polar seas (high latitude) can be as cold as -2 C, and tropical seas (low latitude) as warm as 36 C</a:t>
            </a:r>
            <a:r>
              <a:rPr lang="en-US" dirty="0" smtClean="0"/>
              <a:t>.</a:t>
            </a:r>
          </a:p>
          <a:p>
            <a:endParaRPr lang="en-NZ" dirty="0"/>
          </a:p>
          <a:p>
            <a:r>
              <a:rPr lang="en-US" dirty="0"/>
              <a:t>Ocean water freezes at -1.94 C. This is because the presence of salt which lowers the freezing point of water. So sea ice can form at high latitudes. </a:t>
            </a:r>
            <a:endParaRPr lang="en-US" dirty="0" smtClean="0"/>
          </a:p>
          <a:p>
            <a:endParaRPr lang="en-US" dirty="0"/>
          </a:p>
          <a:p>
            <a:r>
              <a:rPr lang="en-US" dirty="0" smtClean="0"/>
              <a:t>Sea ice is fresh…. </a:t>
            </a:r>
            <a:r>
              <a:rPr lang="en-US" i="1" dirty="0" smtClean="0"/>
              <a:t>So what?</a:t>
            </a:r>
            <a:endParaRPr lang="en-NZ" i="1" dirty="0"/>
          </a:p>
          <a:p>
            <a:endParaRPr lang="en-NZ" dirty="0"/>
          </a:p>
        </p:txBody>
      </p:sp>
    </p:spTree>
    <p:extLst>
      <p:ext uri="{BB962C8B-B14F-4D97-AF65-F5344CB8AC3E}">
        <p14:creationId xmlns:p14="http://schemas.microsoft.com/office/powerpoint/2010/main" val="2745659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rmAutofit/>
          </a:bodyPr>
          <a:lstStyle/>
          <a:p>
            <a:pPr marL="0" indent="0">
              <a:buNone/>
              <a:defRPr/>
            </a:pPr>
            <a:r>
              <a:rPr lang="en-US" sz="2400" dirty="0"/>
              <a:t>Ocean water is divided into 3 layers, based on density. </a:t>
            </a:r>
          </a:p>
          <a:p>
            <a:pPr>
              <a:buFont typeface="Wingdings" charset="0"/>
              <a:buChar char="l"/>
              <a:defRPr/>
            </a:pPr>
            <a:r>
              <a:rPr lang="en-US" sz="2400" b="1" dirty="0">
                <a:solidFill>
                  <a:srgbClr val="FF0000"/>
                </a:solidFill>
              </a:rPr>
              <a:t>surface mixed zone </a:t>
            </a:r>
            <a:r>
              <a:rPr lang="en-US" sz="2400" dirty="0"/>
              <a:t>formed from less dense waters. Temperature of this layer can change because of weather. Salinity can change because of the evaporation or dilution of water.</a:t>
            </a:r>
          </a:p>
          <a:p>
            <a:pPr>
              <a:buFont typeface="Wingdings" charset="0"/>
              <a:buChar char="l"/>
              <a:defRPr/>
            </a:pPr>
            <a:r>
              <a:rPr lang="en-US" sz="2400" b="1" dirty="0" err="1">
                <a:solidFill>
                  <a:srgbClr val="FF0000"/>
                </a:solidFill>
              </a:rPr>
              <a:t>pycnocline</a:t>
            </a:r>
            <a:r>
              <a:rPr lang="en-US" sz="2400" dirty="0">
                <a:solidFill>
                  <a:srgbClr val="FF0000"/>
                </a:solidFill>
              </a:rPr>
              <a:t> </a:t>
            </a:r>
            <a:r>
              <a:rPr lang="en-US" sz="2400" dirty="0"/>
              <a:t>or transition zone. The density changes rapidly. This zone is a barrier between surface zone and bottom layer, and not much water moves between the two zones.</a:t>
            </a:r>
          </a:p>
          <a:p>
            <a:pPr>
              <a:buFont typeface="Wingdings" charset="0"/>
              <a:buChar char="l"/>
              <a:defRPr/>
            </a:pPr>
            <a:r>
              <a:rPr lang="en-US" sz="2400" b="1" dirty="0">
                <a:solidFill>
                  <a:srgbClr val="FF0000"/>
                </a:solidFill>
              </a:rPr>
              <a:t>deep zone</a:t>
            </a:r>
            <a:r>
              <a:rPr lang="en-US" sz="2400" dirty="0">
                <a:solidFill>
                  <a:srgbClr val="FF0000"/>
                </a:solidFill>
              </a:rPr>
              <a:t> </a:t>
            </a:r>
            <a:r>
              <a:rPr lang="en-US" sz="2400" dirty="0"/>
              <a:t>or bottom layer, where the water remains cold and dense. The polar regions are the only places where deep waters are exposed to</a:t>
            </a:r>
            <a:r>
              <a:rPr lang="en-US" dirty="0"/>
              <a:t> </a:t>
            </a:r>
            <a:r>
              <a:rPr lang="en-US" sz="2400" dirty="0"/>
              <a:t>the</a:t>
            </a:r>
            <a:r>
              <a:rPr lang="en-US" dirty="0"/>
              <a:t> </a:t>
            </a:r>
            <a:r>
              <a:rPr lang="en-US" sz="2400" dirty="0"/>
              <a:t>atmosphere.</a:t>
            </a:r>
            <a:endParaRPr lang="en-US" dirty="0"/>
          </a:p>
          <a:p>
            <a:endParaRPr lang="en-NZ" dirty="0"/>
          </a:p>
        </p:txBody>
      </p:sp>
    </p:spTree>
    <p:extLst>
      <p:ext uri="{BB962C8B-B14F-4D97-AF65-F5344CB8AC3E}">
        <p14:creationId xmlns:p14="http://schemas.microsoft.com/office/powerpoint/2010/main" val="22611917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319</TotalTime>
  <Words>1432</Words>
  <Application>Microsoft Office PowerPoint</Application>
  <PresentationFormat>On-screen Show (4:3)</PresentationFormat>
  <Paragraphs>181</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Ocean Systems Part 1 Currents</vt:lpstr>
      <vt:lpstr> Every ocean literate person should understand these essential principles:</vt:lpstr>
      <vt:lpstr>Some useful sites </vt:lpstr>
      <vt:lpstr>Ocean Currents  </vt:lpstr>
      <vt:lpstr>Density</vt:lpstr>
      <vt:lpstr>Salinity</vt:lpstr>
      <vt:lpstr>Temperature</vt:lpstr>
      <vt:lpstr>PowerPoint Presentation</vt:lpstr>
      <vt:lpstr>PowerPoint Presentation</vt:lpstr>
      <vt:lpstr>PowerPoint Presentation</vt:lpstr>
      <vt:lpstr>PowerPoint Presentation</vt:lpstr>
      <vt:lpstr>PowerPoint Presentation</vt:lpstr>
      <vt:lpstr>Ocean Layers</vt:lpstr>
      <vt:lpstr>PowerPoint Presentation</vt:lpstr>
      <vt:lpstr>The global picture</vt:lpstr>
      <vt:lpstr>Causes of ocean circulation</vt:lpstr>
      <vt:lpstr>Main Drivers of Ocean Circulation</vt:lpstr>
      <vt:lpstr>Density and Ocean Circulation</vt:lpstr>
      <vt:lpstr>PowerPoint Presentation</vt:lpstr>
      <vt:lpstr>The path of the thermohaline circulation</vt:lpstr>
      <vt:lpstr> The path of the thermohaline circulation:</vt:lpstr>
      <vt:lpstr>PowerPoint Presentation</vt:lpstr>
      <vt:lpstr>PowerPoint Presentation</vt:lpstr>
      <vt:lpstr>PowerPoint Presentation</vt:lpstr>
      <vt:lpstr>PowerPoint Presentation</vt:lpstr>
      <vt:lpstr>Thermohaline Circulation &amp; Climate</vt:lpstr>
      <vt:lpstr>PowerPoint Presentation</vt:lpstr>
      <vt:lpstr>PowerPoint Presentation</vt:lpstr>
      <vt:lpstr>The thermohaline current in 3D</vt:lpstr>
      <vt:lpstr>PowerPoint Presentation</vt:lpstr>
      <vt:lpstr>Next….</vt:lpstr>
    </vt:vector>
  </TitlesOfParts>
  <Company>Nayland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Systems</dc:title>
  <dc:creator>graeme</dc:creator>
  <cp:lastModifiedBy>graeme</cp:lastModifiedBy>
  <cp:revision>27</cp:revision>
  <dcterms:created xsi:type="dcterms:W3CDTF">2013-04-29T11:07:52Z</dcterms:created>
  <dcterms:modified xsi:type="dcterms:W3CDTF">2013-05-24T04:46:50Z</dcterms:modified>
</cp:coreProperties>
</file>