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98C6A-B121-4C4B-92BC-38ABF6A9FF84}" v="3" dt="2022-11-28T01:37:48.486"/>
    <p1510:client id="{4A79CDE3-9512-49C0-978B-153E9C3C5806}" v="916" dt="2022-11-27T21:49:46.338"/>
    <p1510:client id="{4BC808E7-8133-8655-9CA9-5F580D4CF7D7}" v="324" dt="2022-11-28T01:33:14.653"/>
    <p1510:client id="{510EA099-73E7-3F35-4893-C28A52A851A9}" v="15" dt="2023-02-06T03:54:18.292"/>
    <p1510:client id="{56C1CFA3-492E-5AE5-A331-B98550A92338}" v="49" dt="2022-11-27T21:22:42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learn.org.nz/resources/633-waka-houru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qwF_RMAXva8?t=91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youtu.be/Jxe0GP2H0L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DiTfQRx3XE" TargetMode="External"/><Relationship Id="rId5" Type="http://schemas.openxmlformats.org/officeDocument/2006/relationships/hyperlink" Target="http://alibrown.co.nz/blog/weaving-four-plait-cord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174819"/>
            <a:ext cx="4826795" cy="2858363"/>
          </a:xfrm>
        </p:spPr>
        <p:txBody>
          <a:bodyPr>
            <a:normAutofit/>
          </a:bodyPr>
          <a:lstStyle/>
          <a:p>
            <a:pPr algn="l"/>
            <a:r>
              <a:rPr lang="en-US" sz="7200">
                <a:solidFill>
                  <a:schemeClr val="bg1"/>
                </a:solidFill>
                <a:cs typeface="Calibri Light"/>
              </a:rPr>
              <a:t>Engineering the Waka</a:t>
            </a:r>
            <a:endParaRPr lang="en-US" sz="72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024" y="4414180"/>
            <a:ext cx="5186702" cy="15945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Ko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te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mauri, he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mea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huna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ki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te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moana </a:t>
            </a:r>
          </a:p>
          <a:p>
            <a:pPr algn="l"/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The life force is hidden in the ocean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2F75E73-DE59-FD71-5FBC-EA5BF2D30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" r="23344" b="1"/>
          <a:stretch/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B0CEC93-F267-BFA4-08A5-9E7AEA853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96" t="9091" r="2936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8AEA2-7123-8331-C397-766DDF40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028078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/>
              <a:t>Background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18C28-A329-FE7A-BD3C-7F73121844F4}"/>
              </a:ext>
            </a:extLst>
          </p:cNvPr>
          <p:cNvSpPr txBox="1"/>
          <p:nvPr/>
        </p:nvSpPr>
        <p:spPr>
          <a:xfrm>
            <a:off x="371094" y="2718054"/>
            <a:ext cx="4520454" cy="320725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Māori and Pasifika peoples sailed the oceans on </a:t>
            </a:r>
            <a:r>
              <a:rPr lang="en-US" sz="3200">
                <a:hlinkClick r:id="rId3"/>
              </a:rPr>
              <a:t>waka hourua</a:t>
            </a:r>
            <a:r>
              <a:rPr lang="en-US" sz="3200"/>
              <a:t>. These were large twin hulled voyaging waka and were often held together with harakeke rigging.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964292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ree, outdoor, boat&#10;&#10;Description automatically generated">
            <a:extLst>
              <a:ext uri="{FF2B5EF4-FFF2-40B4-BE49-F238E27FC236}">
                <a16:creationId xmlns:a16="http://schemas.microsoft.com/office/drawing/2014/main" id="{29AB76F5-F173-7A40-F95F-672783440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21" b="802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78958-8051-CF3D-14DD-F35B361A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161" y="2704734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>
                <a:cs typeface="Calibri"/>
              </a:rPr>
              <a:t>Ako: 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Understand that scientists develop investigations based on observations and current theories.</a:t>
            </a: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Hua: 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Develop an investigation to find a solution to a given problem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Learning to collaborate as a team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Building time management skills</a:t>
            </a:r>
          </a:p>
          <a:p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68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82A9-54C6-E719-D05E-06CD8623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The Task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A3660-FAF9-14BE-84AB-434911594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The </a:t>
            </a:r>
            <a:r>
              <a:rPr lang="en-US" err="1">
                <a:cs typeface="Calibri"/>
              </a:rPr>
              <a:t>hapū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Tōhunga</a:t>
            </a:r>
            <a:r>
              <a:rPr lang="en-US">
                <a:cs typeface="Calibri"/>
              </a:rPr>
              <a:t> has asked for a waka </a:t>
            </a:r>
            <a:r>
              <a:rPr lang="en-US" err="1">
                <a:cs typeface="Calibri"/>
              </a:rPr>
              <a:t>hourua</a:t>
            </a:r>
            <a:r>
              <a:rPr lang="en-US">
                <a:cs typeface="Calibri"/>
              </a:rPr>
              <a:t> to be built. Your job is to design and build appropriate ropes for sail lashings, they must be:</a:t>
            </a:r>
          </a:p>
          <a:p>
            <a:r>
              <a:rPr lang="en-US">
                <a:cs typeface="Calibri"/>
              </a:rPr>
              <a:t>Strong</a:t>
            </a:r>
          </a:p>
          <a:p>
            <a:r>
              <a:rPr lang="en-US">
                <a:cs typeface="Calibri"/>
              </a:rPr>
              <a:t>Light</a:t>
            </a:r>
          </a:p>
          <a:p>
            <a:r>
              <a:rPr lang="en-US">
                <a:cs typeface="Calibri"/>
              </a:rPr>
              <a:t>Environmentally friendly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A2B7D5-BC19-878E-64AD-5BC4AC646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2" r="35433" b="6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6C1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26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7B9B3-1AE6-3DAB-8966-4D02AAE7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Timeframe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622D7-BDB3-2C49-2ADC-7AC9F286E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097" y="2831789"/>
            <a:ext cx="5653547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Design/ Research – 20 mins</a:t>
            </a:r>
          </a:p>
          <a:p>
            <a:r>
              <a:rPr lang="en-US">
                <a:cs typeface="Calibri"/>
              </a:rPr>
              <a:t>Build and trial prototypes –25 mins</a:t>
            </a:r>
          </a:p>
          <a:p>
            <a:r>
              <a:rPr lang="en-US">
                <a:cs typeface="Calibri"/>
              </a:rPr>
              <a:t>Competition/ clean up – 10 mins</a:t>
            </a:r>
          </a:p>
          <a:p>
            <a:r>
              <a:rPr lang="en-US">
                <a:cs typeface="Calibri"/>
              </a:rPr>
              <a:t>Debrief – 5 mins</a:t>
            </a:r>
          </a:p>
          <a:p>
            <a:endParaRPr lang="en-US" sz="220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494703A-3AFF-AD72-958C-D109B35E5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069" y="1709070"/>
            <a:ext cx="6240043" cy="434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5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84C7-DE29-ED70-B11D-504F5D98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Self Review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rope, basket&#10;&#10;Description automatically generated">
            <a:extLst>
              <a:ext uri="{FF2B5EF4-FFF2-40B4-BE49-F238E27FC236}">
                <a16:creationId xmlns:a16="http://schemas.microsoft.com/office/drawing/2014/main" id="{7596BEBE-6A76-80B2-0D89-B3D924890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" r="9364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11B0B-F50B-5ED0-4EEE-84848F048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41733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How does the mass of your rope compare to others?</a:t>
            </a:r>
          </a:p>
          <a:p>
            <a:r>
              <a:rPr lang="en-US" dirty="0">
                <a:cs typeface="Calibri"/>
              </a:rPr>
              <a:t>How much mass did your rope hold?</a:t>
            </a:r>
          </a:p>
          <a:p>
            <a:r>
              <a:rPr lang="en-US" dirty="0">
                <a:cs typeface="Calibri"/>
              </a:rPr>
              <a:t>Why was your rope the most environmentally friendly?</a:t>
            </a:r>
          </a:p>
          <a:p>
            <a:r>
              <a:rPr lang="en-US" dirty="0">
                <a:cs typeface="Calibri"/>
              </a:rPr>
              <a:t>Which groups rope best meets the needs of the hapū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Tōhunga</a:t>
            </a:r>
            <a:r>
              <a:rPr lang="en-US" dirty="0">
                <a:ea typeface="+mn-lt"/>
                <a:cs typeface="+mn-lt"/>
              </a:rPr>
              <a:t>? Why?</a:t>
            </a:r>
          </a:p>
          <a:p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840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F8B8-4B0C-6320-7864-B0108E673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585128"/>
            <a:ext cx="4668257" cy="1325563"/>
          </a:xfrm>
        </p:spPr>
        <p:txBody>
          <a:bodyPr>
            <a:normAutofit/>
          </a:bodyPr>
          <a:lstStyle/>
          <a:p>
            <a:r>
              <a:rPr lang="en-GB">
                <a:cs typeface="Calibri Light"/>
              </a:rPr>
              <a:t>Resources</a:t>
            </a:r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DF93D55-B166-A569-BED9-D6EAF7BD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15" r="1" b="11486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5" name="Picture 5" descr="A picture containing ground, floor, rope, vegetable&#10;&#10;Description automatically generated">
            <a:extLst>
              <a:ext uri="{FF2B5EF4-FFF2-40B4-BE49-F238E27FC236}">
                <a16:creationId xmlns:a16="http://schemas.microsoft.com/office/drawing/2014/main" id="{FCABB8E5-CCA5-DAA1-9936-855F4669FF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52" r="4891" b="4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7" name="Picture 7" descr="A picture containing rope&#10;&#10;Description automatically generated">
            <a:extLst>
              <a:ext uri="{FF2B5EF4-FFF2-40B4-BE49-F238E27FC236}">
                <a16:creationId xmlns:a16="http://schemas.microsoft.com/office/drawing/2014/main" id="{639DED2F-9DCE-10F5-8E7E-281E0FBEED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47" r="5743" b="-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E2417-35A5-B9B3-CC3A-22F3CF7E6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1901047"/>
            <a:ext cx="4668256" cy="31816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4800">
                <a:ea typeface="+mn-lt"/>
                <a:cs typeface="+mn-lt"/>
                <a:hlinkClick r:id="rId5"/>
              </a:rPr>
              <a:t>4 braid round rope</a:t>
            </a:r>
            <a:endParaRPr lang="en-GB" sz="48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4800">
                <a:cs typeface="Calibri"/>
                <a:hlinkClick r:id="rId6"/>
              </a:rPr>
              <a:t>Classic 3 braid plait</a:t>
            </a:r>
            <a:endParaRPr lang="en-GB" sz="4800">
              <a:cs typeface="Calibri"/>
            </a:endParaRPr>
          </a:p>
          <a:p>
            <a:pPr marL="0" indent="0">
              <a:buNone/>
            </a:pPr>
            <a:r>
              <a:rPr lang="en-GB" sz="4800">
                <a:cs typeface="Calibri"/>
                <a:hlinkClick r:id="rId7"/>
              </a:rPr>
              <a:t>Flat rope</a:t>
            </a:r>
            <a:endParaRPr lang="en-GB" sz="4800">
              <a:cs typeface="Calibri"/>
            </a:endParaRPr>
          </a:p>
          <a:p>
            <a:pPr marL="0" indent="0">
              <a:buNone/>
            </a:pPr>
            <a:r>
              <a:rPr lang="en-GB" sz="4800">
                <a:cs typeface="Calibri"/>
                <a:hlinkClick r:id="rId8"/>
              </a:rPr>
              <a:t>Muka rope</a:t>
            </a:r>
          </a:p>
          <a:p>
            <a:pPr marL="0" indent="0">
              <a:buNone/>
            </a:pPr>
            <a:endParaRPr lang="en-GB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043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C1C0-C073-7ECE-979C-99C70DE6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6" y="3315023"/>
            <a:ext cx="5059245" cy="761271"/>
          </a:xfrm>
        </p:spPr>
        <p:txBody>
          <a:bodyPr>
            <a:normAutofit/>
          </a:bodyPr>
          <a:lstStyle/>
          <a:p>
            <a:r>
              <a:rPr lang="en-US" sz="3200">
                <a:cs typeface="Calibri Light"/>
              </a:rPr>
              <a:t>Engineering Science covers:</a:t>
            </a:r>
            <a:endParaRPr lang="en-US" sz="3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EECF78C-1048-456C-88A0-441412321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292608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0229EEA-F3F2-CB0D-C420-0B5C0919B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3" r="22928" b="2"/>
          <a:stretch/>
        </p:blipFill>
        <p:spPr>
          <a:xfrm>
            <a:off x="-6" y="457200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4C8155D-EBB3-4B50-B945-2D47A2C5C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2926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D763C14-C1EA-A505-1264-D15ACECD4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-1"/>
          <a:stretch/>
        </p:blipFill>
        <p:spPr>
          <a:xfrm>
            <a:off x="2142899" y="4572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E99A833-6C48-4919-98F7-4D15C7369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2926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52755C8F-515B-AC58-0524-9BF6399C0A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1"/>
          <a:stretch/>
        </p:blipFill>
        <p:spPr>
          <a:xfrm>
            <a:off x="5540368" y="4572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CF523106-7311-45AB-A97A-9BE6E22AC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5" y="302170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AAD5D5E-88B3-5D4D-98F2-68DE3C314C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35"/>
          <a:stretch/>
        </p:blipFill>
        <p:spPr>
          <a:xfrm>
            <a:off x="8937837" y="466762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39B3D-F3BE-06AB-44AE-AF834194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21" y="4165193"/>
            <a:ext cx="6841341" cy="14927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cs typeface="Calibri"/>
              </a:rPr>
              <a:t>Acoustic and Structural engineering</a:t>
            </a:r>
          </a:p>
          <a:p>
            <a:pPr lvl="1"/>
            <a:r>
              <a:rPr lang="en-US" sz="1800" dirty="0">
                <a:cs typeface="Calibri"/>
              </a:rPr>
              <a:t>Practical investigations based around music/ wave transmission</a:t>
            </a:r>
          </a:p>
          <a:p>
            <a:pPr lvl="1"/>
            <a:r>
              <a:rPr lang="en-US" sz="1800" dirty="0">
                <a:cs typeface="Calibri"/>
              </a:rPr>
              <a:t>How to </a:t>
            </a:r>
            <a:r>
              <a:rPr lang="en-US" sz="1800" dirty="0" err="1">
                <a:cs typeface="Calibri"/>
              </a:rPr>
              <a:t>analyse</a:t>
            </a:r>
            <a:r>
              <a:rPr lang="en-US" sz="1800" dirty="0">
                <a:cs typeface="Calibri"/>
              </a:rPr>
              <a:t> or develop a scientific investigation</a:t>
            </a:r>
          </a:p>
          <a:p>
            <a:pPr lvl="1"/>
            <a:r>
              <a:rPr lang="en-US" sz="1800" dirty="0">
                <a:cs typeface="Calibri"/>
              </a:rPr>
              <a:t>Making decisions/ justifying opinions based on evidence</a:t>
            </a:r>
          </a:p>
          <a:p>
            <a:pPr lvl="1"/>
            <a:r>
              <a:rPr lang="en-US" sz="1800" dirty="0">
                <a:cs typeface="Calibri"/>
              </a:rPr>
              <a:t>Communication of observations and conclusions to an audience</a:t>
            </a:r>
          </a:p>
          <a:p>
            <a:r>
              <a:rPr lang="en-US" sz="1800" dirty="0">
                <a:cs typeface="Calibri"/>
              </a:rPr>
              <a:t>In addition the course may cover:</a:t>
            </a:r>
          </a:p>
          <a:p>
            <a:pPr lvl="1"/>
            <a:r>
              <a:rPr lang="en-US" sz="1800" dirty="0">
                <a:cs typeface="Calibri"/>
              </a:rPr>
              <a:t>Chemical and/or genetic engineering (depending on student interest)</a:t>
            </a:r>
          </a:p>
          <a:p>
            <a:pPr lvl="1"/>
            <a:endParaRPr lang="en-US" sz="900">
              <a:cs typeface="Calibri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1CFE70-2BD5-4661-8AF9-D097E65E7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9027" y="338505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8102F70F-747B-8812-A9D2-83D7A4F440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631"/>
          <a:stretch/>
        </p:blipFill>
        <p:spPr>
          <a:xfrm>
            <a:off x="7223619" y="354965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A6B4445-DDB3-4971-8FBA-4DCAF08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429044" y="3319690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3360013-8230-2AAC-E196-19DA1EDB2D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003" r="21462"/>
          <a:stretch/>
        </p:blipFill>
        <p:spPr>
          <a:xfrm>
            <a:off x="10593636" y="3484282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426464" y="0"/>
                </a:moveTo>
                <a:cubicBezTo>
                  <a:pt x="1475702" y="0"/>
                  <a:pt x="1524358" y="2495"/>
                  <a:pt x="1572312" y="7365"/>
                </a:cubicBezTo>
                <a:lnTo>
                  <a:pt x="1598364" y="11341"/>
                </a:lnTo>
                <a:lnTo>
                  <a:pt x="1598364" y="2841587"/>
                </a:lnTo>
                <a:lnTo>
                  <a:pt x="1572312" y="2845563"/>
                </a:lnTo>
                <a:cubicBezTo>
                  <a:pt x="1524358" y="2850433"/>
                  <a:pt x="1475702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6332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f2f6d7-5b10-484c-9e02-3bc9caf23bd9">
      <Terms xmlns="http://schemas.microsoft.com/office/infopath/2007/PartnerControls"/>
    </lcf76f155ced4ddcb4097134ff3c332f>
    <TaxCatchAll xmlns="a61d189a-a4ba-407a-9847-db3e4bc028a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EBABDB2C98F42B83751FFBAB2635A" ma:contentTypeVersion="15" ma:contentTypeDescription="Create a new document." ma:contentTypeScope="" ma:versionID="cbc27033a700f48faddeb669fe094e72">
  <xsd:schema xmlns:xsd="http://www.w3.org/2001/XMLSchema" xmlns:xs="http://www.w3.org/2001/XMLSchema" xmlns:p="http://schemas.microsoft.com/office/2006/metadata/properties" xmlns:ns2="a61d189a-a4ba-407a-9847-db3e4bc028a0" xmlns:ns3="a3f2f6d7-5b10-484c-9e02-3bc9caf23bd9" targetNamespace="http://schemas.microsoft.com/office/2006/metadata/properties" ma:root="true" ma:fieldsID="774492a67d155f8f4fcfbe185bb71100" ns2:_="" ns3:_="">
    <xsd:import namespace="a61d189a-a4ba-407a-9847-db3e4bc028a0"/>
    <xsd:import namespace="a3f2f6d7-5b10-484c-9e02-3bc9caf23b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d189a-a4ba-407a-9847-db3e4bc028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5cecc78-301c-47a0-b30f-ad4146a60122}" ma:internalName="TaxCatchAll" ma:showField="CatchAllData" ma:web="a61d189a-a4ba-407a-9847-db3e4bc028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2f6d7-5b10-484c-9e02-3bc9caf23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f6d5ce7-6bb8-4605-b172-1946ca59ea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A90688-8B44-4E41-83B6-F02019AC78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12174F-7C64-4D86-8D90-25BA2D034757}">
  <ds:schemaRefs>
    <ds:schemaRef ds:uri="http://schemas.microsoft.com/office/2006/metadata/properties"/>
    <ds:schemaRef ds:uri="http://schemas.microsoft.com/office/infopath/2007/PartnerControls"/>
    <ds:schemaRef ds:uri="a3f2f6d7-5b10-484c-9e02-3bc9caf23bd9"/>
    <ds:schemaRef ds:uri="a61d189a-a4ba-407a-9847-db3e4bc028a0"/>
  </ds:schemaRefs>
</ds:datastoreItem>
</file>

<file path=customXml/itemProps3.xml><?xml version="1.0" encoding="utf-8"?>
<ds:datastoreItem xmlns:ds="http://schemas.openxmlformats.org/officeDocument/2006/customXml" ds:itemID="{EEBF244A-5D1D-45D3-A9EA-2F52738AF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d189a-a4ba-407a-9847-db3e4bc028a0"/>
    <ds:schemaRef ds:uri="a3f2f6d7-5b10-484c-9e02-3bc9caf23b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261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Engineering the Waka</vt:lpstr>
      <vt:lpstr>Background</vt:lpstr>
      <vt:lpstr>PowerPoint Presentation</vt:lpstr>
      <vt:lpstr>The Task</vt:lpstr>
      <vt:lpstr>Timeframe</vt:lpstr>
      <vt:lpstr>Self Review</vt:lpstr>
      <vt:lpstr>Resources</vt:lpstr>
      <vt:lpstr>Engineering Science covers: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Simon Patel</cp:lastModifiedBy>
  <cp:revision>89</cp:revision>
  <dcterms:created xsi:type="dcterms:W3CDTF">2022-11-27T20:14:40Z</dcterms:created>
  <dcterms:modified xsi:type="dcterms:W3CDTF">2023-02-08T00:04:14Z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0x01010063BEBABDB2C98F42B83751FFBAB2635A</vt:lpwstr>
  </property>
  <property fmtid="{D5CDD505-2E9C-101B-9397-08002B2CF9AE}" pid="3" name="MediaServiceImageTags">
    <vt:lpwstr/>
  </property>
</Properties>
</file>