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76" r:id="rId3"/>
    <p:sldId id="277" r:id="rId4"/>
    <p:sldId id="282" r:id="rId5"/>
    <p:sldId id="281" r:id="rId6"/>
    <p:sldId id="283" r:id="rId7"/>
    <p:sldId id="289" r:id="rId8"/>
    <p:sldId id="279" r:id="rId9"/>
    <p:sldId id="280" r:id="rId10"/>
    <p:sldId id="271" r:id="rId11"/>
    <p:sldId id="257" r:id="rId12"/>
    <p:sldId id="284" r:id="rId13"/>
    <p:sldId id="285" r:id="rId14"/>
    <p:sldId id="286" r:id="rId15"/>
    <p:sldId id="287" r:id="rId16"/>
    <p:sldId id="259" r:id="rId17"/>
    <p:sldId id="262" r:id="rId18"/>
    <p:sldId id="291" r:id="rId19"/>
    <p:sldId id="290" r:id="rId20"/>
    <p:sldId id="292"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E5530-838C-4869-B73B-C3844628516B}" type="datetimeFigureOut">
              <a:rPr lang="en-NZ" smtClean="0"/>
              <a:t>5/06/2013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6775D-62B4-4EC6-9DB1-C76E8CA7D733}" type="slidenum">
              <a:rPr lang="en-NZ" smtClean="0"/>
              <a:t>‹#›</a:t>
            </a:fld>
            <a:endParaRPr lang="en-NZ"/>
          </a:p>
        </p:txBody>
      </p:sp>
    </p:spTree>
    <p:extLst>
      <p:ext uri="{BB962C8B-B14F-4D97-AF65-F5344CB8AC3E}">
        <p14:creationId xmlns:p14="http://schemas.microsoft.com/office/powerpoint/2010/main" val="156646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a:t>
            </a:fld>
            <a:endParaRPr lang="en-NZ"/>
          </a:p>
        </p:txBody>
      </p:sp>
    </p:spTree>
    <p:extLst>
      <p:ext uri="{BB962C8B-B14F-4D97-AF65-F5344CB8AC3E}">
        <p14:creationId xmlns:p14="http://schemas.microsoft.com/office/powerpoint/2010/main" val="97486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10</a:t>
            </a:fld>
            <a:endParaRPr lang="en-NZ"/>
          </a:p>
        </p:txBody>
      </p:sp>
    </p:spTree>
    <p:extLst>
      <p:ext uri="{BB962C8B-B14F-4D97-AF65-F5344CB8AC3E}">
        <p14:creationId xmlns:p14="http://schemas.microsoft.com/office/powerpoint/2010/main" val="2110489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11</a:t>
            </a:fld>
            <a:endParaRPr lang="en-NZ"/>
          </a:p>
        </p:txBody>
      </p:sp>
    </p:spTree>
    <p:extLst>
      <p:ext uri="{BB962C8B-B14F-4D97-AF65-F5344CB8AC3E}">
        <p14:creationId xmlns:p14="http://schemas.microsoft.com/office/powerpoint/2010/main" val="205284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12</a:t>
            </a:fld>
            <a:endParaRPr lang="en-NZ"/>
          </a:p>
        </p:txBody>
      </p:sp>
    </p:spTree>
    <p:extLst>
      <p:ext uri="{BB962C8B-B14F-4D97-AF65-F5344CB8AC3E}">
        <p14:creationId xmlns:p14="http://schemas.microsoft.com/office/powerpoint/2010/main" val="175580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13</a:t>
            </a:fld>
            <a:endParaRPr lang="en-NZ"/>
          </a:p>
        </p:txBody>
      </p:sp>
    </p:spTree>
    <p:extLst>
      <p:ext uri="{BB962C8B-B14F-4D97-AF65-F5344CB8AC3E}">
        <p14:creationId xmlns:p14="http://schemas.microsoft.com/office/powerpoint/2010/main" val="18398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14</a:t>
            </a:fld>
            <a:endParaRPr lang="en-NZ"/>
          </a:p>
        </p:txBody>
      </p:sp>
    </p:spTree>
    <p:extLst>
      <p:ext uri="{BB962C8B-B14F-4D97-AF65-F5344CB8AC3E}">
        <p14:creationId xmlns:p14="http://schemas.microsoft.com/office/powerpoint/2010/main" val="91069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15</a:t>
            </a:fld>
            <a:endParaRPr lang="en-NZ"/>
          </a:p>
        </p:txBody>
      </p:sp>
    </p:spTree>
    <p:extLst>
      <p:ext uri="{BB962C8B-B14F-4D97-AF65-F5344CB8AC3E}">
        <p14:creationId xmlns:p14="http://schemas.microsoft.com/office/powerpoint/2010/main" val="2282177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16</a:t>
            </a:fld>
            <a:endParaRPr lang="en-NZ"/>
          </a:p>
        </p:txBody>
      </p:sp>
    </p:spTree>
    <p:extLst>
      <p:ext uri="{BB962C8B-B14F-4D97-AF65-F5344CB8AC3E}">
        <p14:creationId xmlns:p14="http://schemas.microsoft.com/office/powerpoint/2010/main" val="2943504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17</a:t>
            </a:fld>
            <a:endParaRPr lang="en-NZ"/>
          </a:p>
        </p:txBody>
      </p:sp>
    </p:spTree>
    <p:extLst>
      <p:ext uri="{BB962C8B-B14F-4D97-AF65-F5344CB8AC3E}">
        <p14:creationId xmlns:p14="http://schemas.microsoft.com/office/powerpoint/2010/main" val="139242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18</a:t>
            </a:fld>
            <a:endParaRPr lang="en-NZ"/>
          </a:p>
        </p:txBody>
      </p:sp>
    </p:spTree>
    <p:extLst>
      <p:ext uri="{BB962C8B-B14F-4D97-AF65-F5344CB8AC3E}">
        <p14:creationId xmlns:p14="http://schemas.microsoft.com/office/powerpoint/2010/main" val="219567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19</a:t>
            </a:fld>
            <a:endParaRPr lang="en-NZ"/>
          </a:p>
        </p:txBody>
      </p:sp>
    </p:spTree>
    <p:extLst>
      <p:ext uri="{BB962C8B-B14F-4D97-AF65-F5344CB8AC3E}">
        <p14:creationId xmlns:p14="http://schemas.microsoft.com/office/powerpoint/2010/main" val="332788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2</a:t>
            </a:fld>
            <a:endParaRPr lang="en-NZ"/>
          </a:p>
        </p:txBody>
      </p:sp>
    </p:spTree>
    <p:extLst>
      <p:ext uri="{BB962C8B-B14F-4D97-AF65-F5344CB8AC3E}">
        <p14:creationId xmlns:p14="http://schemas.microsoft.com/office/powerpoint/2010/main" val="4131195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20</a:t>
            </a:fld>
            <a:endParaRPr lang="en-NZ"/>
          </a:p>
        </p:txBody>
      </p:sp>
    </p:spTree>
    <p:extLst>
      <p:ext uri="{BB962C8B-B14F-4D97-AF65-F5344CB8AC3E}">
        <p14:creationId xmlns:p14="http://schemas.microsoft.com/office/powerpoint/2010/main" val="425375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21</a:t>
            </a:fld>
            <a:endParaRPr lang="en-NZ"/>
          </a:p>
        </p:txBody>
      </p:sp>
    </p:spTree>
    <p:extLst>
      <p:ext uri="{BB962C8B-B14F-4D97-AF65-F5344CB8AC3E}">
        <p14:creationId xmlns:p14="http://schemas.microsoft.com/office/powerpoint/2010/main" val="218106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3</a:t>
            </a:fld>
            <a:endParaRPr lang="en-NZ"/>
          </a:p>
        </p:txBody>
      </p:sp>
    </p:spTree>
    <p:extLst>
      <p:ext uri="{BB962C8B-B14F-4D97-AF65-F5344CB8AC3E}">
        <p14:creationId xmlns:p14="http://schemas.microsoft.com/office/powerpoint/2010/main" val="33479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4</a:t>
            </a:fld>
            <a:endParaRPr lang="en-NZ"/>
          </a:p>
        </p:txBody>
      </p:sp>
    </p:spTree>
    <p:extLst>
      <p:ext uri="{BB962C8B-B14F-4D97-AF65-F5344CB8AC3E}">
        <p14:creationId xmlns:p14="http://schemas.microsoft.com/office/powerpoint/2010/main" val="176890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5</a:t>
            </a:fld>
            <a:endParaRPr lang="en-NZ"/>
          </a:p>
        </p:txBody>
      </p:sp>
    </p:spTree>
    <p:extLst>
      <p:ext uri="{BB962C8B-B14F-4D97-AF65-F5344CB8AC3E}">
        <p14:creationId xmlns:p14="http://schemas.microsoft.com/office/powerpoint/2010/main" val="64664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536775D-62B4-4EC6-9DB1-C76E8CA7D733}" type="slidenum">
              <a:rPr lang="en-NZ" smtClean="0"/>
              <a:t>6</a:t>
            </a:fld>
            <a:endParaRPr lang="en-NZ"/>
          </a:p>
        </p:txBody>
      </p:sp>
    </p:spTree>
    <p:extLst>
      <p:ext uri="{BB962C8B-B14F-4D97-AF65-F5344CB8AC3E}">
        <p14:creationId xmlns:p14="http://schemas.microsoft.com/office/powerpoint/2010/main" val="44946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536775D-62B4-4EC6-9DB1-C76E8CA7D733}" type="slidenum">
              <a:rPr lang="en-NZ" smtClean="0"/>
              <a:t>7</a:t>
            </a:fld>
            <a:endParaRPr lang="en-NZ"/>
          </a:p>
        </p:txBody>
      </p:sp>
    </p:spTree>
    <p:extLst>
      <p:ext uri="{BB962C8B-B14F-4D97-AF65-F5344CB8AC3E}">
        <p14:creationId xmlns:p14="http://schemas.microsoft.com/office/powerpoint/2010/main" val="44946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536775D-62B4-4EC6-9DB1-C76E8CA7D733}" type="slidenum">
              <a:rPr lang="en-NZ" smtClean="0"/>
              <a:t>8</a:t>
            </a:fld>
            <a:endParaRPr lang="en-NZ"/>
          </a:p>
        </p:txBody>
      </p:sp>
    </p:spTree>
    <p:extLst>
      <p:ext uri="{BB962C8B-B14F-4D97-AF65-F5344CB8AC3E}">
        <p14:creationId xmlns:p14="http://schemas.microsoft.com/office/powerpoint/2010/main" val="44946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536775D-62B4-4EC6-9DB1-C76E8CA7D733}" type="slidenum">
              <a:rPr lang="en-NZ" smtClean="0"/>
              <a:t>9</a:t>
            </a:fld>
            <a:endParaRPr lang="en-NZ"/>
          </a:p>
        </p:txBody>
      </p:sp>
    </p:spTree>
    <p:extLst>
      <p:ext uri="{BB962C8B-B14F-4D97-AF65-F5344CB8AC3E}">
        <p14:creationId xmlns:p14="http://schemas.microsoft.com/office/powerpoint/2010/main" val="277570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A4E609B-F8F0-44A2-B5EB-0523DD767675}" type="datetimeFigureOut">
              <a:rPr lang="en-NZ" smtClean="0"/>
              <a:t>5/06/2013</a:t>
            </a:fld>
            <a:endParaRPr lang="en-NZ"/>
          </a:p>
        </p:txBody>
      </p:sp>
      <p:sp>
        <p:nvSpPr>
          <p:cNvPr id="19" name="Footer Placeholder 18"/>
          <p:cNvSpPr>
            <a:spLocks noGrp="1"/>
          </p:cNvSpPr>
          <p:nvPr>
            <p:ph type="ftr" sz="quarter" idx="11"/>
          </p:nvPr>
        </p:nvSpPr>
        <p:spPr/>
        <p:txBody>
          <a:bodyPr/>
          <a:lstStyle/>
          <a:p>
            <a:endParaRPr lang="en-NZ"/>
          </a:p>
        </p:txBody>
      </p:sp>
      <p:sp>
        <p:nvSpPr>
          <p:cNvPr id="27" name="Slide Number Placeholder 26"/>
          <p:cNvSpPr>
            <a:spLocks noGrp="1"/>
          </p:cNvSpPr>
          <p:nvPr>
            <p:ph type="sldNum" sz="quarter" idx="12"/>
          </p:nvPr>
        </p:nvSpPr>
        <p:spPr/>
        <p:txBody>
          <a:bodyPr/>
          <a:lstStyle/>
          <a:p>
            <a:fld id="{585F9CF6-7EBD-4067-91DB-D127774C179C}" type="slidenum">
              <a:rPr lang="en-NZ" smtClean="0"/>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4E609B-F8F0-44A2-B5EB-0523DD767675}" type="datetimeFigureOut">
              <a:rPr lang="en-NZ" smtClean="0"/>
              <a:t>5/06/2013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85F9CF6-7EBD-4067-91DB-D127774C179C}"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4E609B-F8F0-44A2-B5EB-0523DD767675}" type="datetimeFigureOut">
              <a:rPr lang="en-NZ" smtClean="0"/>
              <a:t>5/06/2013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85F9CF6-7EBD-4067-91DB-D127774C179C}"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4E609B-F8F0-44A2-B5EB-0523DD767675}" type="datetimeFigureOut">
              <a:rPr lang="en-NZ" smtClean="0"/>
              <a:t>5/06/2013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85F9CF6-7EBD-4067-91DB-D127774C179C}"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4E609B-F8F0-44A2-B5EB-0523DD767675}" type="datetimeFigureOut">
              <a:rPr lang="en-NZ" smtClean="0"/>
              <a:t>5/06/2013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85F9CF6-7EBD-4067-91DB-D127774C179C}" type="slidenum">
              <a:rPr lang="en-NZ" smtClean="0"/>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4E609B-F8F0-44A2-B5EB-0523DD767675}" type="datetimeFigureOut">
              <a:rPr lang="en-NZ" smtClean="0"/>
              <a:t>5/06/2013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85F9CF6-7EBD-4067-91DB-D127774C179C}"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4E609B-F8F0-44A2-B5EB-0523DD767675}" type="datetimeFigureOut">
              <a:rPr lang="en-NZ" smtClean="0"/>
              <a:t>5/06/2013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85F9CF6-7EBD-4067-91DB-D127774C179C}"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4E609B-F8F0-44A2-B5EB-0523DD767675}" type="datetimeFigureOut">
              <a:rPr lang="en-NZ" smtClean="0"/>
              <a:t>5/06/2013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85F9CF6-7EBD-4067-91DB-D127774C179C}"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E609B-F8F0-44A2-B5EB-0523DD767675}" type="datetimeFigureOut">
              <a:rPr lang="en-NZ" smtClean="0"/>
              <a:t>5/06/2013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85F9CF6-7EBD-4067-91DB-D127774C179C}"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4E609B-F8F0-44A2-B5EB-0523DD767675}" type="datetimeFigureOut">
              <a:rPr lang="en-NZ" smtClean="0"/>
              <a:t>5/06/2013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85F9CF6-7EBD-4067-91DB-D127774C179C}"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4E609B-F8F0-44A2-B5EB-0523DD767675}" type="datetimeFigureOut">
              <a:rPr lang="en-NZ" smtClean="0"/>
              <a:t>5/06/2013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a:xfrm>
            <a:off x="8077200" y="6356350"/>
            <a:ext cx="609600" cy="365125"/>
          </a:xfrm>
        </p:spPr>
        <p:txBody>
          <a:bodyPr/>
          <a:lstStyle/>
          <a:p>
            <a:fld id="{585F9CF6-7EBD-4067-91DB-D127774C179C}" type="slidenum">
              <a:rPr lang="en-NZ" smtClean="0"/>
              <a:t>‹#›</a:t>
            </a:fld>
            <a:endParaRPr lang="en-NZ"/>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4E609B-F8F0-44A2-B5EB-0523DD767675}" type="datetimeFigureOut">
              <a:rPr lang="en-NZ" smtClean="0"/>
              <a:t>5/06/2013</a:t>
            </a:fld>
            <a:endParaRPr lang="en-NZ"/>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N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5F9CF6-7EBD-4067-91DB-D127774C179C}" type="slidenum">
              <a:rPr lang="en-NZ" smtClean="0"/>
              <a:t>‹#›</a:t>
            </a:fld>
            <a:endParaRPr lang="en-NZ"/>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eng.warwick.ac.uk/staff/gpk/Teaching-undergrad/es427/rice.glacier.edu-oceans/GLACIER%20Oceans-%20--%20Windcirculation.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asramp10.blogspot.co.nz/2010/04/questions-pertaining-to-oceanograph-of.html"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nz/search?hl=en&amp;site=imghp&amp;tbm=isch&amp;source=hp&amp;biw=1366&amp;bih=643&amp;q=pacific+gyre+garbage+patch&amp;oq=pacific+gyre+garbage&amp;gs_l=img.1.0.0l3j0i5l3j0i24l2.4038.14146.0.15722.22.19.0.3.3.0.714.4581.1j6j7j4j6-1.19.0...0.0.0..1ac.1.12.img.ok8N-45R2Ok&amp;safe=active&amp;surl=1#facrc=_&amp;imgrc=hIC019ui0n04iM%3A%3BjWRvkA3y6x0FGM%3Bhttp%253A%252F%252Fmobileemergencycity.com%252Fwp-content%252Fuploads%252F2013%252F03%252FPacific-Garbage-Patch-Pollution.sm_.jpg%3Bhttp%253A%252F%252Fmobileemergencycity.com%252F%253Fp%253D192%3B640%3B48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paoc.mit.edu/labguide/ekman_theory.html" TargetMode="External"/><Relationship Id="rId5" Type="http://schemas.openxmlformats.org/officeDocument/2006/relationships/image" Target="../media/image19.jpg"/><Relationship Id="rId4" Type="http://schemas.openxmlformats.org/officeDocument/2006/relationships/hyperlink" Target="https://www.google.co.nz/url?sa=i&amp;rct=j&amp;q=&amp;esrc=s&amp;source=images&amp;cd=&amp;cad=rja&amp;docid=3jgVpv_IrYCY1M&amp;tbnid=MVfELgXi1_MmaM:&amp;ved=0CAQQjB0&amp;url=http%3A%2F%2Fwww4.ncsu.edu%2F~ceknowle%2Fchapter09%2Fpart1.html&amp;ei=6g-vUYfGNIeyiQekpoD4DQ&amp;psig=AFQjCNHXK6CqbIDeHCs5osNq21dkmV5ZIA&amp;ust=137051364750261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seafriends.org.nz/oceano/current2.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88840"/>
            <a:ext cx="7851648" cy="2291680"/>
          </a:xfrm>
        </p:spPr>
        <p:txBody>
          <a:bodyPr>
            <a:normAutofit/>
          </a:bodyPr>
          <a:lstStyle/>
          <a:p>
            <a:pPr algn="ctr"/>
            <a:r>
              <a:rPr lang="en-NZ" sz="7200" dirty="0"/>
              <a:t>Ocean Systems</a:t>
            </a:r>
            <a:r>
              <a:rPr lang="en-NZ" dirty="0"/>
              <a:t/>
            </a:r>
            <a:br>
              <a:rPr lang="en-NZ" dirty="0"/>
            </a:br>
            <a:r>
              <a:rPr lang="en-NZ" sz="4400" dirty="0"/>
              <a:t>Part </a:t>
            </a:r>
            <a:r>
              <a:rPr lang="en-NZ" sz="4400" dirty="0" smtClean="0"/>
              <a:t>2: Surface Currents</a:t>
            </a:r>
            <a:endParaRPr lang="en-NZ" sz="4400" dirty="0">
              <a:solidFill>
                <a:srgbClr val="FF0000"/>
              </a:solidFill>
            </a:endParaRPr>
          </a:p>
        </p:txBody>
      </p:sp>
      <p:sp>
        <p:nvSpPr>
          <p:cNvPr id="3" name="TextBox 2"/>
          <p:cNvSpPr txBox="1"/>
          <p:nvPr/>
        </p:nvSpPr>
        <p:spPr>
          <a:xfrm>
            <a:off x="395536" y="5085184"/>
            <a:ext cx="8064896" cy="1754326"/>
          </a:xfrm>
          <a:prstGeom prst="rect">
            <a:avLst/>
          </a:prstGeom>
          <a:noFill/>
        </p:spPr>
        <p:txBody>
          <a:bodyPr wrap="square" rtlCol="0">
            <a:spAutoFit/>
          </a:bodyPr>
          <a:lstStyle/>
          <a:p>
            <a:r>
              <a:rPr lang="en-NZ" i="1" dirty="0">
                <a:solidFill>
                  <a:srgbClr val="FF0000"/>
                </a:solidFill>
              </a:rPr>
              <a:t>Much of the work that follows is straight from (or slightly modified) notes kindly made available by Jenny Pollock </a:t>
            </a:r>
            <a:r>
              <a:rPr lang="en-NZ" i="1" dirty="0" smtClean="0">
                <a:solidFill>
                  <a:srgbClr val="FF0000"/>
                </a:solidFill>
              </a:rPr>
              <a:t>NCG and or </a:t>
            </a:r>
            <a:r>
              <a:rPr lang="en-NZ" i="1" dirty="0" err="1" smtClean="0">
                <a:solidFill>
                  <a:srgbClr val="FF0000"/>
                </a:solidFill>
              </a:rPr>
              <a:t>spk</a:t>
            </a:r>
            <a:r>
              <a:rPr lang="en-NZ" i="1" dirty="0" smtClean="0">
                <a:solidFill>
                  <a:srgbClr val="FF0000"/>
                </a:solidFill>
              </a:rPr>
              <a:t> (?)…. </a:t>
            </a:r>
            <a:r>
              <a:rPr lang="en-NZ" i="1" dirty="0">
                <a:solidFill>
                  <a:srgbClr val="FF0000"/>
                </a:solidFill>
              </a:rPr>
              <a:t>Nice to have a collaborative culture in NZ schools. My apologies to other folk who’s work I have used without acknowledgement or permission… sorry about that, knick something of mine to even things up</a:t>
            </a:r>
          </a:p>
          <a:p>
            <a:endParaRPr lang="en-NZ" dirty="0"/>
          </a:p>
        </p:txBody>
      </p:sp>
    </p:spTree>
    <p:extLst>
      <p:ext uri="{BB962C8B-B14F-4D97-AF65-F5344CB8AC3E}">
        <p14:creationId xmlns:p14="http://schemas.microsoft.com/office/powerpoint/2010/main" val="93115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517232"/>
            <a:ext cx="8928992" cy="1200329"/>
          </a:xfrm>
          <a:prstGeom prst="rect">
            <a:avLst/>
          </a:prstGeom>
        </p:spPr>
        <p:txBody>
          <a:bodyPr wrap="square">
            <a:spAutoFit/>
          </a:bodyPr>
          <a:lstStyle/>
          <a:p>
            <a:pPr>
              <a:defRPr/>
            </a:pPr>
            <a:r>
              <a:rPr lang="en-US" sz="2400" dirty="0">
                <a:latin typeface="+mj-lt"/>
              </a:rPr>
              <a:t>The Earth’s spin means that the surface currents circulate in giant loops called </a:t>
            </a:r>
            <a:r>
              <a:rPr lang="en-US" sz="2400" b="1" dirty="0" smtClean="0">
                <a:solidFill>
                  <a:srgbClr val="FF0000"/>
                </a:solidFill>
                <a:latin typeface="+mj-lt"/>
              </a:rPr>
              <a:t>gyres</a:t>
            </a:r>
            <a:r>
              <a:rPr lang="en-US" sz="2400" dirty="0" smtClean="0">
                <a:latin typeface="+mj-lt"/>
              </a:rPr>
              <a:t>.</a:t>
            </a:r>
            <a:r>
              <a:rPr lang="en-US" sz="2400" dirty="0">
                <a:latin typeface="+mj-lt"/>
              </a:rPr>
              <a:t/>
            </a:r>
            <a:br>
              <a:rPr lang="en-US" sz="2400" dirty="0">
                <a:latin typeface="+mj-lt"/>
              </a:rPr>
            </a:br>
            <a:r>
              <a:rPr lang="en-US" sz="2400" dirty="0" smtClean="0">
                <a:latin typeface="+mj-lt"/>
              </a:rPr>
              <a:t>Ocean basins affect </a:t>
            </a:r>
            <a:r>
              <a:rPr lang="en-US" sz="2400" dirty="0">
                <a:latin typeface="+mj-lt"/>
              </a:rPr>
              <a:t>the direction of flow too</a:t>
            </a:r>
            <a:endParaRPr lang="en-NZ" sz="2400" dirty="0">
              <a:latin typeface="+mj-lt"/>
            </a:endParaRPr>
          </a:p>
        </p:txBody>
      </p:sp>
      <p:pic>
        <p:nvPicPr>
          <p:cNvPr id="1026" name="Picture 2" descr="http://www.seos-project.eu/modules/oceancurrents/images/global_curr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7" y="332656"/>
            <a:ext cx="7711143"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15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457200" y="0"/>
            <a:ext cx="8229600" cy="836713"/>
          </a:xfrm>
        </p:spPr>
        <p:txBody>
          <a:bodyPr>
            <a:normAutofit/>
          </a:bodyPr>
          <a:lstStyle/>
          <a:p>
            <a:pPr algn="ctr" eaLnBrk="1" hangingPunct="1">
              <a:defRPr/>
            </a:pPr>
            <a:r>
              <a:rPr lang="en-NZ" sz="4400" b="1" dirty="0" smtClean="0">
                <a:solidFill>
                  <a:schemeClr val="accent1"/>
                </a:solidFill>
              </a:rPr>
              <a:t>Major surface currents</a:t>
            </a:r>
            <a:endParaRPr lang="en-GB" sz="4400" b="1" dirty="0" smtClean="0">
              <a:solidFill>
                <a:schemeClr val="accent1"/>
              </a:solidFill>
            </a:endParaRPr>
          </a:p>
        </p:txBody>
      </p:sp>
      <p:sp>
        <p:nvSpPr>
          <p:cNvPr id="3" name="TextBox 2"/>
          <p:cNvSpPr txBox="1"/>
          <p:nvPr/>
        </p:nvSpPr>
        <p:spPr>
          <a:xfrm>
            <a:off x="169762" y="5287466"/>
            <a:ext cx="8974237" cy="1692771"/>
          </a:xfrm>
          <a:prstGeom prst="rect">
            <a:avLst/>
          </a:prstGeom>
          <a:noFill/>
        </p:spPr>
        <p:txBody>
          <a:bodyPr wrap="square" rtlCol="0">
            <a:spAutoFit/>
          </a:bodyPr>
          <a:lstStyle/>
          <a:p>
            <a:r>
              <a:rPr lang="en-NZ" sz="2400" dirty="0" smtClean="0">
                <a:latin typeface="+mj-lt"/>
              </a:rPr>
              <a:t>Water flows around ocean basins.</a:t>
            </a:r>
            <a:r>
              <a:rPr lang="en-NZ" sz="2400" dirty="0"/>
              <a:t> </a:t>
            </a:r>
            <a:r>
              <a:rPr lang="en-NZ" sz="2400" dirty="0">
                <a:latin typeface="+mj-lt"/>
              </a:rPr>
              <a:t>Gyres can be subdivided into distinct </a:t>
            </a:r>
            <a:r>
              <a:rPr lang="en-NZ" sz="2400" dirty="0" smtClean="0">
                <a:latin typeface="+mj-lt"/>
              </a:rPr>
              <a:t>currents: </a:t>
            </a:r>
            <a:r>
              <a:rPr lang="en-NZ" sz="2400" dirty="0">
                <a:latin typeface="+mj-lt"/>
              </a:rPr>
              <a:t>transverse currents, eastern boundary currents, and western boundary currents. </a:t>
            </a:r>
          </a:p>
          <a:p>
            <a:endParaRPr lang="en-NZ" sz="3200" dirty="0">
              <a:latin typeface="+mj-lt"/>
            </a:endParaRPr>
          </a:p>
        </p:txBody>
      </p:sp>
      <p:sp>
        <p:nvSpPr>
          <p:cNvPr id="2" name="TextBox 1"/>
          <p:cNvSpPr txBox="1"/>
          <p:nvPr/>
        </p:nvSpPr>
        <p:spPr>
          <a:xfrm>
            <a:off x="841649" y="4795490"/>
            <a:ext cx="7848872" cy="230832"/>
          </a:xfrm>
          <a:prstGeom prst="rect">
            <a:avLst/>
          </a:prstGeom>
          <a:noFill/>
        </p:spPr>
        <p:txBody>
          <a:bodyPr wrap="square" rtlCol="0">
            <a:spAutoFit/>
          </a:bodyPr>
          <a:lstStyle/>
          <a:p>
            <a:r>
              <a:rPr lang="en-NZ" sz="900" dirty="0">
                <a:hlinkClick r:id="rId3"/>
              </a:rPr>
              <a:t>http://www.eng.warwick.ac.uk/staff/gpk/Teaching-undergrad/es427/rice.glacier.edu-oceans/GLACIER%20Oceans-%20--%20Windcirculation.htm</a:t>
            </a:r>
            <a:endParaRPr lang="en-NZ" sz="900" dirty="0"/>
          </a:p>
        </p:txBody>
      </p:sp>
      <p:pic>
        <p:nvPicPr>
          <p:cNvPr id="3074" name="Picture 2" descr="[ Six major circulation cells in the global ocea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412776"/>
            <a:ext cx="673007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49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457200" y="0"/>
            <a:ext cx="8229600" cy="836713"/>
          </a:xfrm>
        </p:spPr>
        <p:txBody>
          <a:bodyPr>
            <a:normAutofit/>
          </a:bodyPr>
          <a:lstStyle/>
          <a:p>
            <a:pPr algn="ctr" eaLnBrk="1" hangingPunct="1">
              <a:defRPr/>
            </a:pPr>
            <a:r>
              <a:rPr lang="en-NZ" sz="4400" b="1" dirty="0" smtClean="0">
                <a:solidFill>
                  <a:schemeClr val="accent1"/>
                </a:solidFill>
              </a:rPr>
              <a:t>Transverse currents</a:t>
            </a:r>
            <a:endParaRPr lang="en-GB" sz="4400" b="1" dirty="0" smtClean="0">
              <a:solidFill>
                <a:schemeClr val="accent1"/>
              </a:solidFill>
            </a:endParaRPr>
          </a:p>
        </p:txBody>
      </p:sp>
      <p:sp>
        <p:nvSpPr>
          <p:cNvPr id="4" name="Rectangle 3"/>
          <p:cNvSpPr/>
          <p:nvPr/>
        </p:nvSpPr>
        <p:spPr>
          <a:xfrm>
            <a:off x="467544" y="5229201"/>
            <a:ext cx="8280920" cy="1938992"/>
          </a:xfrm>
          <a:prstGeom prst="rect">
            <a:avLst/>
          </a:prstGeom>
        </p:spPr>
        <p:txBody>
          <a:bodyPr wrap="square">
            <a:spAutoFit/>
          </a:bodyPr>
          <a:lstStyle/>
          <a:p>
            <a:r>
              <a:rPr lang="en-NZ" sz="2000" dirty="0">
                <a:latin typeface="+mj-lt"/>
              </a:rPr>
              <a:t>Transverse currents flow east-west. </a:t>
            </a:r>
            <a:r>
              <a:rPr lang="en-NZ" sz="2000" dirty="0" smtClean="0">
                <a:latin typeface="+mj-lt"/>
              </a:rPr>
              <a:t>In </a:t>
            </a:r>
            <a:r>
              <a:rPr lang="en-NZ" sz="2000" dirty="0">
                <a:latin typeface="+mj-lt"/>
              </a:rPr>
              <a:t>the equatorial ocean, much of the surface water is caught up in the North and South Equatorial Currents. These transverse currents flow from east to west along each side of the equator and are driven primarily by the easterly trade winds. The West wind drift is the Antarctic Circumpolar </a:t>
            </a:r>
            <a:r>
              <a:rPr lang="en-NZ" sz="2000" dirty="0" smtClean="0">
                <a:latin typeface="+mj-lt"/>
              </a:rPr>
              <a:t>current.</a:t>
            </a:r>
            <a:endParaRPr lang="en-NZ" sz="2000" dirty="0">
              <a:latin typeface="+mj-lt"/>
            </a:endParaRPr>
          </a:p>
          <a:p>
            <a:endParaRPr lang="en-NZ" sz="2000" dirty="0">
              <a:latin typeface="+mj-lt"/>
            </a:endParaRPr>
          </a:p>
        </p:txBody>
      </p:sp>
      <p:pic>
        <p:nvPicPr>
          <p:cNvPr id="4100" name="Picture 4" descr="[ Some transverse currents of the global 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6768752" cy="338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457200" y="0"/>
            <a:ext cx="8229600" cy="836713"/>
          </a:xfrm>
        </p:spPr>
        <p:txBody>
          <a:bodyPr>
            <a:normAutofit/>
          </a:bodyPr>
          <a:lstStyle/>
          <a:p>
            <a:pPr algn="ctr" eaLnBrk="1" hangingPunct="1">
              <a:defRPr/>
            </a:pPr>
            <a:r>
              <a:rPr lang="en-NZ" sz="4400" b="1" dirty="0" smtClean="0">
                <a:solidFill>
                  <a:schemeClr val="accent1"/>
                </a:solidFill>
              </a:rPr>
              <a:t>Counter currents</a:t>
            </a:r>
            <a:endParaRPr lang="en-GB" sz="4400" b="1" dirty="0" smtClean="0">
              <a:solidFill>
                <a:schemeClr val="accent1"/>
              </a:solidFill>
            </a:endParaRPr>
          </a:p>
        </p:txBody>
      </p:sp>
      <p:sp>
        <p:nvSpPr>
          <p:cNvPr id="4" name="Rectangle 3"/>
          <p:cNvSpPr/>
          <p:nvPr/>
        </p:nvSpPr>
        <p:spPr>
          <a:xfrm>
            <a:off x="90736" y="5036393"/>
            <a:ext cx="8856984" cy="1631216"/>
          </a:xfrm>
          <a:prstGeom prst="rect">
            <a:avLst/>
          </a:prstGeom>
        </p:spPr>
        <p:txBody>
          <a:bodyPr wrap="square">
            <a:spAutoFit/>
          </a:bodyPr>
          <a:lstStyle/>
          <a:p>
            <a:r>
              <a:rPr lang="en-NZ" sz="2000" dirty="0" err="1" smtClean="0">
                <a:latin typeface="+mj-lt"/>
              </a:rPr>
              <a:t>Countercurrents</a:t>
            </a:r>
            <a:r>
              <a:rPr lang="en-NZ" sz="2000" dirty="0" smtClean="0">
                <a:latin typeface="+mj-lt"/>
              </a:rPr>
              <a:t> </a:t>
            </a:r>
            <a:r>
              <a:rPr lang="en-NZ" sz="2000" dirty="0">
                <a:latin typeface="+mj-lt"/>
              </a:rPr>
              <a:t>are another type of transverse </a:t>
            </a:r>
            <a:r>
              <a:rPr lang="en-NZ" sz="2000" dirty="0" smtClean="0">
                <a:latin typeface="+mj-lt"/>
              </a:rPr>
              <a:t>current. The </a:t>
            </a:r>
            <a:r>
              <a:rPr lang="en-NZ" sz="2000" dirty="0">
                <a:latin typeface="+mj-lt"/>
              </a:rPr>
              <a:t>subtropical gyres in each hemisphere are separated by narrow eastward-flowing equatorial </a:t>
            </a:r>
            <a:r>
              <a:rPr lang="en-NZ" sz="2000" dirty="0" err="1">
                <a:latin typeface="+mj-lt"/>
              </a:rPr>
              <a:t>countercurrents</a:t>
            </a:r>
            <a:r>
              <a:rPr lang="en-NZ" sz="2000" dirty="0">
                <a:latin typeface="+mj-lt"/>
              </a:rPr>
              <a:t> flowing opposite to the equatorial currents. </a:t>
            </a:r>
            <a:r>
              <a:rPr lang="en-NZ" sz="2000" dirty="0" err="1" smtClean="0">
                <a:latin typeface="+mj-lt"/>
              </a:rPr>
              <a:t>Countercurrents</a:t>
            </a:r>
            <a:r>
              <a:rPr lang="en-NZ" sz="2000" dirty="0" smtClean="0">
                <a:latin typeface="+mj-lt"/>
              </a:rPr>
              <a:t> </a:t>
            </a:r>
            <a:r>
              <a:rPr lang="en-NZ" sz="2000" dirty="0">
                <a:latin typeface="+mj-lt"/>
              </a:rPr>
              <a:t>that flow below the surface are called undercurrents. T</a:t>
            </a:r>
            <a:r>
              <a:rPr lang="en-NZ" sz="2000" dirty="0" smtClean="0">
                <a:latin typeface="+mj-lt"/>
              </a:rPr>
              <a:t>he </a:t>
            </a:r>
            <a:r>
              <a:rPr lang="en-NZ" sz="2000" dirty="0">
                <a:latin typeface="+mj-lt"/>
              </a:rPr>
              <a:t>Pacific Equatorial </a:t>
            </a:r>
            <a:r>
              <a:rPr lang="en-NZ" sz="2000" dirty="0" smtClean="0">
                <a:latin typeface="+mj-lt"/>
              </a:rPr>
              <a:t>Current EUC, </a:t>
            </a:r>
            <a:r>
              <a:rPr lang="en-NZ" sz="2000" dirty="0">
                <a:latin typeface="+mj-lt"/>
              </a:rPr>
              <a:t>flows to the east along the equator at a depth of about 100 </a:t>
            </a:r>
            <a:r>
              <a:rPr lang="en-NZ" sz="2000" dirty="0" smtClean="0">
                <a:latin typeface="+mj-lt"/>
              </a:rPr>
              <a:t>m.</a:t>
            </a:r>
            <a:endParaRPr lang="en-NZ" sz="2000" dirty="0">
              <a:latin typeface="+mj-lt"/>
            </a:endParaRPr>
          </a:p>
        </p:txBody>
      </p:sp>
      <p:pic>
        <p:nvPicPr>
          <p:cNvPr id="5" name="Picture 4" descr="[ Equatorial counter currents of the global ocean ]"/>
          <p:cNvPicPr/>
          <p:nvPr/>
        </p:nvPicPr>
        <p:blipFill>
          <a:blip r:embed="rId3">
            <a:extLst>
              <a:ext uri="{28A0092B-C50C-407E-A947-70E740481C1C}">
                <a14:useLocalDpi xmlns:a14="http://schemas.microsoft.com/office/drawing/2010/main" val="0"/>
              </a:ext>
            </a:extLst>
          </a:blip>
          <a:srcRect/>
          <a:stretch>
            <a:fillRect/>
          </a:stretch>
        </p:blipFill>
        <p:spPr bwMode="auto">
          <a:xfrm>
            <a:off x="90736" y="1014958"/>
            <a:ext cx="4265240" cy="2918098"/>
          </a:xfrm>
          <a:prstGeom prst="rect">
            <a:avLst/>
          </a:prstGeom>
          <a:noFill/>
          <a:ln>
            <a:noFill/>
          </a:ln>
        </p:spPr>
      </p:pic>
      <p:pic>
        <p:nvPicPr>
          <p:cNvPr id="2050" name="Picture 2" descr="http://3.bp.blogspot.com/_m5SP3FgQSPY/S80EYBQcd2I/AAAAAAAAAQ0/Tzcmdv3Kg7g/s1600/Pictur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7146" y="1628800"/>
            <a:ext cx="5649988" cy="3111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5856" y="4739825"/>
            <a:ext cx="4974439" cy="246221"/>
          </a:xfrm>
          <a:prstGeom prst="rect">
            <a:avLst/>
          </a:prstGeom>
          <a:noFill/>
        </p:spPr>
        <p:txBody>
          <a:bodyPr wrap="none" rtlCol="0">
            <a:spAutoFit/>
          </a:bodyPr>
          <a:lstStyle/>
          <a:p>
            <a:r>
              <a:rPr lang="en-NZ" sz="1000" dirty="0">
                <a:hlinkClick r:id="rId5"/>
              </a:rPr>
              <a:t>http://asramp10.blogspot.co.nz/2010/04/questions-pertaining-to-oceanograph-of.html</a:t>
            </a:r>
            <a:endParaRPr lang="en-NZ" sz="1000" dirty="0"/>
          </a:p>
        </p:txBody>
      </p:sp>
    </p:spTree>
    <p:extLst>
      <p:ext uri="{BB962C8B-B14F-4D97-AF65-F5344CB8AC3E}">
        <p14:creationId xmlns:p14="http://schemas.microsoft.com/office/powerpoint/2010/main" val="2430137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457200" y="0"/>
            <a:ext cx="8229600" cy="836713"/>
          </a:xfrm>
        </p:spPr>
        <p:txBody>
          <a:bodyPr>
            <a:normAutofit/>
          </a:bodyPr>
          <a:lstStyle/>
          <a:p>
            <a:pPr algn="ctr" eaLnBrk="1" hangingPunct="1">
              <a:defRPr/>
            </a:pPr>
            <a:r>
              <a:rPr lang="en-NZ" sz="4400" b="1" dirty="0" smtClean="0">
                <a:solidFill>
                  <a:schemeClr val="accent1"/>
                </a:solidFill>
              </a:rPr>
              <a:t>West Boundary currents</a:t>
            </a:r>
            <a:endParaRPr lang="en-GB" sz="4400" b="1" dirty="0" smtClean="0">
              <a:solidFill>
                <a:schemeClr val="accent1"/>
              </a:solidFill>
            </a:endParaRPr>
          </a:p>
        </p:txBody>
      </p:sp>
      <p:sp>
        <p:nvSpPr>
          <p:cNvPr id="4" name="Rectangle 3"/>
          <p:cNvSpPr/>
          <p:nvPr/>
        </p:nvSpPr>
        <p:spPr>
          <a:xfrm>
            <a:off x="107504" y="5070302"/>
            <a:ext cx="8856984" cy="1631216"/>
          </a:xfrm>
          <a:prstGeom prst="rect">
            <a:avLst/>
          </a:prstGeom>
        </p:spPr>
        <p:txBody>
          <a:bodyPr wrap="square">
            <a:spAutoFit/>
          </a:bodyPr>
          <a:lstStyle/>
          <a:p>
            <a:r>
              <a:rPr lang="en-NZ" sz="2000" dirty="0">
                <a:latin typeface="+mj-lt"/>
              </a:rPr>
              <a:t>Western boundary currents are </a:t>
            </a:r>
            <a:r>
              <a:rPr lang="en-NZ" sz="2000" dirty="0" smtClean="0">
                <a:latin typeface="+mj-lt"/>
              </a:rPr>
              <a:t>deep and fast moving  and are among </a:t>
            </a:r>
            <a:r>
              <a:rPr lang="en-NZ" sz="2000" dirty="0">
                <a:latin typeface="+mj-lt"/>
              </a:rPr>
              <a:t>the largest and strongest ocean currents. They occur at the western side of an ocean </a:t>
            </a:r>
            <a:r>
              <a:rPr lang="en-NZ" sz="2000" dirty="0" smtClean="0">
                <a:latin typeface="+mj-lt"/>
              </a:rPr>
              <a:t>basin and </a:t>
            </a:r>
            <a:r>
              <a:rPr lang="en-NZ" sz="2000" dirty="0" smtClean="0">
                <a:solidFill>
                  <a:srgbClr val="FF0000"/>
                </a:solidFill>
                <a:latin typeface="+mj-lt"/>
              </a:rPr>
              <a:t>carry </a:t>
            </a:r>
            <a:r>
              <a:rPr lang="en-NZ" sz="2000" dirty="0">
                <a:solidFill>
                  <a:srgbClr val="FF0000"/>
                </a:solidFill>
                <a:latin typeface="+mj-lt"/>
              </a:rPr>
              <a:t>water </a:t>
            </a:r>
            <a:r>
              <a:rPr lang="en-NZ" sz="2000" dirty="0" smtClean="0">
                <a:solidFill>
                  <a:srgbClr val="FF0000"/>
                </a:solidFill>
                <a:latin typeface="+mj-lt"/>
              </a:rPr>
              <a:t>and therefore heat from </a:t>
            </a:r>
            <a:r>
              <a:rPr lang="en-NZ" sz="2000" dirty="0">
                <a:solidFill>
                  <a:srgbClr val="FF0000"/>
                </a:solidFill>
                <a:latin typeface="+mj-lt"/>
              </a:rPr>
              <a:t>the equator towards the poles</a:t>
            </a:r>
            <a:r>
              <a:rPr lang="en-NZ" sz="2000" dirty="0">
                <a:latin typeface="+mj-lt"/>
              </a:rPr>
              <a:t>. </a:t>
            </a:r>
            <a:br>
              <a:rPr lang="en-NZ" sz="2000" dirty="0">
                <a:latin typeface="+mj-lt"/>
              </a:rPr>
            </a:br>
            <a:r>
              <a:rPr lang="en-NZ" sz="2000" dirty="0" smtClean="0">
                <a:latin typeface="+mj-lt"/>
              </a:rPr>
              <a:t>So they also help </a:t>
            </a:r>
            <a:r>
              <a:rPr lang="en-NZ" sz="2000" dirty="0">
                <a:latin typeface="+mj-lt"/>
              </a:rPr>
              <a:t>moderate our </a:t>
            </a:r>
            <a:r>
              <a:rPr lang="en-NZ" sz="2000" dirty="0" smtClean="0">
                <a:latin typeface="+mj-lt"/>
              </a:rPr>
              <a:t>climate.</a:t>
            </a:r>
            <a:r>
              <a:rPr lang="en-NZ" sz="2000" dirty="0"/>
              <a:t/>
            </a:r>
            <a:br>
              <a:rPr lang="en-NZ" sz="2000" dirty="0"/>
            </a:br>
            <a:endParaRPr lang="en-NZ" sz="2000" dirty="0">
              <a:latin typeface="+mj-lt"/>
            </a:endParaRPr>
          </a:p>
        </p:txBody>
      </p:sp>
      <p:pic>
        <p:nvPicPr>
          <p:cNvPr id="6" name="Picture 5" descr="[ Western boundary currents]"/>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24744"/>
            <a:ext cx="6984776" cy="3888432"/>
          </a:xfrm>
          <a:prstGeom prst="rect">
            <a:avLst/>
          </a:prstGeom>
          <a:noFill/>
          <a:ln>
            <a:noFill/>
          </a:ln>
        </p:spPr>
      </p:pic>
    </p:spTree>
    <p:extLst>
      <p:ext uri="{BB962C8B-B14F-4D97-AF65-F5344CB8AC3E}">
        <p14:creationId xmlns:p14="http://schemas.microsoft.com/office/powerpoint/2010/main" val="3313370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457200" y="0"/>
            <a:ext cx="8229600" cy="836713"/>
          </a:xfrm>
        </p:spPr>
        <p:txBody>
          <a:bodyPr>
            <a:normAutofit/>
          </a:bodyPr>
          <a:lstStyle/>
          <a:p>
            <a:pPr algn="ctr" eaLnBrk="1" hangingPunct="1">
              <a:defRPr/>
            </a:pPr>
            <a:r>
              <a:rPr lang="en-NZ" sz="4400" b="1" dirty="0" smtClean="0">
                <a:solidFill>
                  <a:schemeClr val="accent1"/>
                </a:solidFill>
              </a:rPr>
              <a:t>Eastern Boundary currents</a:t>
            </a:r>
            <a:endParaRPr lang="en-GB" sz="4400" b="1" dirty="0" smtClean="0">
              <a:solidFill>
                <a:schemeClr val="accent1"/>
              </a:solidFill>
            </a:endParaRPr>
          </a:p>
        </p:txBody>
      </p:sp>
      <p:sp>
        <p:nvSpPr>
          <p:cNvPr id="4" name="Rectangle 3"/>
          <p:cNvSpPr/>
          <p:nvPr/>
        </p:nvSpPr>
        <p:spPr>
          <a:xfrm>
            <a:off x="107504" y="4797152"/>
            <a:ext cx="8856984" cy="2246769"/>
          </a:xfrm>
          <a:prstGeom prst="rect">
            <a:avLst/>
          </a:prstGeom>
        </p:spPr>
        <p:txBody>
          <a:bodyPr wrap="square">
            <a:spAutoFit/>
          </a:bodyPr>
          <a:lstStyle/>
          <a:p>
            <a:r>
              <a:rPr lang="en-NZ" sz="2400" dirty="0">
                <a:latin typeface="+mj-lt"/>
              </a:rPr>
              <a:t>Eastern boundary currents transport water from the pole to the equator. They are the return flow from the western boundary currents as they are driven back across the ocean by westerly winds. They occur on the eastern side of the basin, and are shallower, more broad, and slower than western boundary currents.</a:t>
            </a:r>
            <a:r>
              <a:rPr lang="en-NZ" sz="2000" dirty="0"/>
              <a:t/>
            </a:r>
            <a:br>
              <a:rPr lang="en-NZ" sz="2000" dirty="0"/>
            </a:br>
            <a:endParaRPr lang="en-NZ" sz="2000" dirty="0">
              <a:latin typeface="+mj-lt"/>
            </a:endParaRPr>
          </a:p>
        </p:txBody>
      </p:sp>
      <p:pic>
        <p:nvPicPr>
          <p:cNvPr id="5" name="Picture 4" descr="[ Eastern boundary currents]"/>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7524856" cy="3528392"/>
          </a:xfrm>
          <a:prstGeom prst="rect">
            <a:avLst/>
          </a:prstGeom>
          <a:noFill/>
          <a:ln>
            <a:noFill/>
          </a:ln>
        </p:spPr>
      </p:pic>
    </p:spTree>
    <p:extLst>
      <p:ext uri="{BB962C8B-B14F-4D97-AF65-F5344CB8AC3E}">
        <p14:creationId xmlns:p14="http://schemas.microsoft.com/office/powerpoint/2010/main" val="3832260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7" name="Rectangle 9"/>
          <p:cNvSpPr>
            <a:spLocks noGrp="1" noChangeArrowheads="1"/>
          </p:cNvSpPr>
          <p:nvPr>
            <p:ph type="title"/>
          </p:nvPr>
        </p:nvSpPr>
        <p:spPr>
          <a:xfrm>
            <a:off x="107950" y="5589240"/>
            <a:ext cx="9036050" cy="1053083"/>
          </a:xfrm>
        </p:spPr>
        <p:txBody>
          <a:bodyPr>
            <a:normAutofit fontScale="90000"/>
          </a:bodyPr>
          <a:lstStyle/>
          <a:p>
            <a:pPr eaLnBrk="1" hangingPunct="1">
              <a:defRPr/>
            </a:pPr>
            <a:r>
              <a:rPr lang="en-GB" sz="1800" dirty="0" smtClean="0">
                <a:solidFill>
                  <a:schemeClr val="tx1"/>
                </a:solidFill>
              </a:rPr>
              <a:t>There are massive floating garbage patches in the Pacific Ocean. They are killing marine life and releasing poisons that enter the human food chain. One plastic patch is estimated to weigh over 3 million tons and covers an area nearly the size of Australia</a:t>
            </a:r>
            <a:r>
              <a:rPr lang="en-GB" sz="1800" dirty="0" smtClean="0"/>
              <a:t>. </a:t>
            </a:r>
            <a:r>
              <a:rPr lang="en-GB" sz="1800" dirty="0" smtClean="0">
                <a:solidFill>
                  <a:schemeClr val="accent5">
                    <a:lumMod val="50000"/>
                  </a:schemeClr>
                </a:solidFill>
              </a:rPr>
              <a:t>……Caused by?                But is this realistic? </a:t>
            </a:r>
            <a:r>
              <a:rPr lang="en-GB" sz="1800" b="1" dirty="0" smtClean="0">
                <a:solidFill>
                  <a:schemeClr val="accent1"/>
                </a:solidFill>
                <a:hlinkClick r:id="rId3"/>
              </a:rPr>
              <a:t>(click here)</a:t>
            </a:r>
            <a:r>
              <a:rPr lang="en-GB" sz="1800" dirty="0" smtClean="0">
                <a:solidFill>
                  <a:schemeClr val="accent5">
                    <a:lumMod val="50000"/>
                  </a:schemeClr>
                </a:solidFill>
              </a:rPr>
              <a:t/>
            </a:r>
            <a:br>
              <a:rPr lang="en-GB" sz="1800" dirty="0" smtClean="0">
                <a:solidFill>
                  <a:schemeClr val="accent5">
                    <a:lumMod val="50000"/>
                  </a:schemeClr>
                </a:solidFill>
              </a:rPr>
            </a:br>
            <a:r>
              <a:rPr lang="en-GB" sz="1800" dirty="0" smtClean="0">
                <a:solidFill>
                  <a:schemeClr val="accent5">
                    <a:lumMod val="50000"/>
                  </a:schemeClr>
                </a:solidFill>
              </a:rPr>
              <a:t>This would be a good topic for an exam question I reckon</a:t>
            </a:r>
          </a:p>
        </p:txBody>
      </p:sp>
      <p:pic>
        <p:nvPicPr>
          <p:cNvPr id="5124" name="Picture 4" descr="http://kootation.com/uploads/1.bp.blogspot.com*_MsfzZuGsBfU*TTlJUnyLQaI*AAAAAAAAAH4*lp77PdJ3-f4*s1600*20090804_065455_garbage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085" y="692696"/>
            <a:ext cx="5431147" cy="477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66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intro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58252"/>
            <a:ext cx="4969222" cy="659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556792"/>
            <a:ext cx="3528392" cy="1477328"/>
          </a:xfrm>
          <a:prstGeom prst="rect">
            <a:avLst/>
          </a:prstGeom>
          <a:noFill/>
        </p:spPr>
        <p:txBody>
          <a:bodyPr wrap="square" rtlCol="0">
            <a:spAutoFit/>
          </a:bodyPr>
          <a:lstStyle/>
          <a:p>
            <a:r>
              <a:rPr lang="en-NZ" dirty="0" smtClean="0"/>
              <a:t>Our neighbourhood</a:t>
            </a:r>
          </a:p>
          <a:p>
            <a:endParaRPr lang="en-NZ" dirty="0"/>
          </a:p>
          <a:p>
            <a:r>
              <a:rPr lang="en-NZ" dirty="0" smtClean="0"/>
              <a:t>Guess where crayfish larvae accumulate after their year long drift in the plankton</a:t>
            </a:r>
            <a:endParaRPr lang="en-NZ" dirty="0"/>
          </a:p>
        </p:txBody>
      </p:sp>
    </p:spTree>
    <p:extLst>
      <p:ext uri="{BB962C8B-B14F-4D97-AF65-F5344CB8AC3E}">
        <p14:creationId xmlns:p14="http://schemas.microsoft.com/office/powerpoint/2010/main" val="2592859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340768"/>
            <a:ext cx="5087497" cy="3519100"/>
          </a:xfrm>
          <a:prstGeom prst="rect">
            <a:avLst/>
          </a:prstGeom>
        </p:spPr>
      </p:pic>
      <p:sp>
        <p:nvSpPr>
          <p:cNvPr id="4" name="TextBox 3"/>
          <p:cNvSpPr txBox="1"/>
          <p:nvPr/>
        </p:nvSpPr>
        <p:spPr>
          <a:xfrm>
            <a:off x="683568" y="5219908"/>
            <a:ext cx="1813317" cy="369332"/>
          </a:xfrm>
          <a:prstGeom prst="rect">
            <a:avLst/>
          </a:prstGeom>
          <a:noFill/>
        </p:spPr>
        <p:txBody>
          <a:bodyPr wrap="none" rtlCol="0">
            <a:spAutoFit/>
          </a:bodyPr>
          <a:lstStyle/>
          <a:p>
            <a:r>
              <a:rPr lang="en-NZ" dirty="0">
                <a:hlinkClick r:id="rId4"/>
              </a:rPr>
              <a:t>www4.ncsu.edu</a:t>
            </a:r>
            <a:endParaRPr lang="en-NZ" dirty="0"/>
          </a:p>
        </p:txBody>
      </p:sp>
      <p:sp>
        <p:nvSpPr>
          <p:cNvPr id="5" name="TextBox 4"/>
          <p:cNvSpPr txBox="1"/>
          <p:nvPr/>
        </p:nvSpPr>
        <p:spPr>
          <a:xfrm>
            <a:off x="1763688" y="692696"/>
            <a:ext cx="3880486" cy="369332"/>
          </a:xfrm>
          <a:prstGeom prst="rect">
            <a:avLst/>
          </a:prstGeom>
          <a:noFill/>
        </p:spPr>
        <p:txBody>
          <a:bodyPr wrap="none" rtlCol="0">
            <a:spAutoFit/>
          </a:bodyPr>
          <a:lstStyle/>
          <a:p>
            <a:r>
              <a:rPr lang="en-NZ" dirty="0" smtClean="0"/>
              <a:t>Ekman spiral (northern Hemisphere)</a:t>
            </a:r>
            <a:endParaRPr lang="en-NZ"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674" y="1988840"/>
            <a:ext cx="2955965" cy="2304256"/>
          </a:xfrm>
          <a:prstGeom prst="rect">
            <a:avLst/>
          </a:prstGeom>
        </p:spPr>
      </p:pic>
      <p:sp>
        <p:nvSpPr>
          <p:cNvPr id="7" name="TextBox 6"/>
          <p:cNvSpPr txBox="1"/>
          <p:nvPr/>
        </p:nvSpPr>
        <p:spPr>
          <a:xfrm>
            <a:off x="6444208" y="5219908"/>
            <a:ext cx="1505540" cy="369332"/>
          </a:xfrm>
          <a:prstGeom prst="rect">
            <a:avLst/>
          </a:prstGeom>
          <a:noFill/>
        </p:spPr>
        <p:txBody>
          <a:bodyPr wrap="none" rtlCol="0">
            <a:spAutoFit/>
          </a:bodyPr>
          <a:lstStyle/>
          <a:p>
            <a:r>
              <a:rPr lang="en-NZ" dirty="0">
                <a:hlinkClick r:id="rId6"/>
              </a:rPr>
              <a:t>paoc.mit.edu</a:t>
            </a:r>
            <a:endParaRPr lang="en-NZ" dirty="0"/>
          </a:p>
        </p:txBody>
      </p:sp>
    </p:spTree>
    <p:extLst>
      <p:ext uri="{BB962C8B-B14F-4D97-AF65-F5344CB8AC3E}">
        <p14:creationId xmlns:p14="http://schemas.microsoft.com/office/powerpoint/2010/main" val="3656802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764704"/>
            <a:ext cx="6651406" cy="4489699"/>
          </a:xfrm>
          <a:prstGeom prst="rect">
            <a:avLst/>
          </a:prstGeom>
        </p:spPr>
      </p:pic>
      <p:sp>
        <p:nvSpPr>
          <p:cNvPr id="3" name="TextBox 2"/>
          <p:cNvSpPr txBox="1"/>
          <p:nvPr/>
        </p:nvSpPr>
        <p:spPr>
          <a:xfrm>
            <a:off x="3059832" y="5877272"/>
            <a:ext cx="2505879" cy="369332"/>
          </a:xfrm>
          <a:prstGeom prst="rect">
            <a:avLst/>
          </a:prstGeom>
          <a:noFill/>
        </p:spPr>
        <p:txBody>
          <a:bodyPr wrap="none" rtlCol="0">
            <a:spAutoFit/>
          </a:bodyPr>
          <a:lstStyle/>
          <a:p>
            <a:r>
              <a:rPr lang="en-NZ" dirty="0">
                <a:hlinkClick r:id="rId4"/>
              </a:rPr>
              <a:t>www.seafriends.org.nz</a:t>
            </a:r>
            <a:endParaRPr lang="en-NZ" dirty="0"/>
          </a:p>
        </p:txBody>
      </p:sp>
    </p:spTree>
    <p:extLst>
      <p:ext uri="{BB962C8B-B14F-4D97-AF65-F5344CB8AC3E}">
        <p14:creationId xmlns:p14="http://schemas.microsoft.com/office/powerpoint/2010/main" val="214214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104" y="116632"/>
            <a:ext cx="8305800" cy="936104"/>
          </a:xfrm>
        </p:spPr>
        <p:txBody>
          <a:bodyPr>
            <a:normAutofit fontScale="90000"/>
          </a:bodyPr>
          <a:lstStyle/>
          <a:p>
            <a:r>
              <a:rPr lang="en-NZ" b="1" dirty="0" smtClean="0">
                <a:solidFill>
                  <a:schemeClr val="accent1"/>
                </a:solidFill>
              </a:rPr>
              <a:t>How surface currents are formed</a:t>
            </a:r>
            <a:endParaRPr lang="en-NZ" b="1" dirty="0">
              <a:solidFill>
                <a:schemeClr val="accent1"/>
              </a:solidFill>
            </a:endParaRPr>
          </a:p>
        </p:txBody>
      </p:sp>
      <p:sp>
        <p:nvSpPr>
          <p:cNvPr id="5" name="TextBox 4"/>
          <p:cNvSpPr txBox="1"/>
          <p:nvPr/>
        </p:nvSpPr>
        <p:spPr>
          <a:xfrm>
            <a:off x="251520" y="1124744"/>
            <a:ext cx="8712968" cy="5509200"/>
          </a:xfrm>
          <a:prstGeom prst="rect">
            <a:avLst/>
          </a:prstGeom>
          <a:noFill/>
        </p:spPr>
        <p:txBody>
          <a:bodyPr wrap="square" rtlCol="0">
            <a:spAutoFit/>
          </a:bodyPr>
          <a:lstStyle/>
          <a:p>
            <a:r>
              <a:rPr lang="en-NZ" sz="3200" dirty="0" smtClean="0">
                <a:latin typeface="+mj-lt"/>
              </a:rPr>
              <a:t>10% of the ocean flows in surface currents. These are like rivers in the ocean, with water flowing horizontally in the upper 400 metres. </a:t>
            </a:r>
          </a:p>
          <a:p>
            <a:r>
              <a:rPr lang="en-NZ" sz="3200" dirty="0">
                <a:latin typeface="+mj-lt"/>
              </a:rPr>
              <a:t>F</a:t>
            </a:r>
            <a:r>
              <a:rPr lang="en-NZ" sz="3200" dirty="0" smtClean="0">
                <a:latin typeface="+mj-lt"/>
              </a:rPr>
              <a:t>our forces drive the ocean’s currents:</a:t>
            </a:r>
          </a:p>
          <a:p>
            <a:pPr marL="457200" indent="-457200">
              <a:buFont typeface="Arial" pitchFamily="34" charset="0"/>
              <a:buChar char="•"/>
            </a:pPr>
            <a:r>
              <a:rPr lang="en-NZ" sz="3200" dirty="0" smtClean="0">
                <a:latin typeface="+mj-lt"/>
              </a:rPr>
              <a:t>The Sun’s heat</a:t>
            </a:r>
          </a:p>
          <a:p>
            <a:pPr marL="457200" indent="-457200">
              <a:buFont typeface="Arial" pitchFamily="34" charset="0"/>
              <a:buChar char="•"/>
            </a:pPr>
            <a:r>
              <a:rPr lang="en-NZ" sz="3200" dirty="0" smtClean="0">
                <a:latin typeface="+mj-lt"/>
              </a:rPr>
              <a:t>Surface winds</a:t>
            </a:r>
          </a:p>
          <a:p>
            <a:pPr marL="457200" indent="-457200">
              <a:buFont typeface="Arial" pitchFamily="34" charset="0"/>
              <a:buChar char="•"/>
            </a:pPr>
            <a:r>
              <a:rPr lang="en-NZ" sz="3200" dirty="0" smtClean="0">
                <a:latin typeface="+mj-lt"/>
              </a:rPr>
              <a:t>The Coriolis effect</a:t>
            </a:r>
          </a:p>
          <a:p>
            <a:pPr marL="457200" indent="-457200">
              <a:buFont typeface="Arial" pitchFamily="34" charset="0"/>
              <a:buChar char="•"/>
            </a:pPr>
            <a:r>
              <a:rPr lang="en-NZ" sz="3200" dirty="0" smtClean="0">
                <a:latin typeface="+mj-lt"/>
              </a:rPr>
              <a:t>Wind friction</a:t>
            </a:r>
            <a:endParaRPr lang="en-NZ" sz="3200" dirty="0">
              <a:latin typeface="+mj-lt"/>
            </a:endParaRPr>
          </a:p>
          <a:p>
            <a:r>
              <a:rPr lang="en-NZ" sz="3200" dirty="0" smtClean="0">
                <a:solidFill>
                  <a:srgbClr val="FF0000"/>
                </a:solidFill>
                <a:latin typeface="+mj-lt"/>
              </a:rPr>
              <a:t>These act together to form currents which circulate clockwise in the Northern Hemisphere and anti-clockwise in the Southern Hemisphere</a:t>
            </a:r>
            <a:r>
              <a:rPr lang="en-NZ" sz="3200" dirty="0" smtClean="0">
                <a:latin typeface="+mj-lt"/>
              </a:rPr>
              <a:t>.</a:t>
            </a:r>
            <a:endParaRPr lang="en-NZ" sz="3200" dirty="0">
              <a:latin typeface="+mj-lt"/>
            </a:endParaRPr>
          </a:p>
        </p:txBody>
      </p:sp>
    </p:spTree>
    <p:extLst>
      <p:ext uri="{BB962C8B-B14F-4D97-AF65-F5344CB8AC3E}">
        <p14:creationId xmlns:p14="http://schemas.microsoft.com/office/powerpoint/2010/main" val="2403045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833437"/>
            <a:ext cx="6838950" cy="5191125"/>
          </a:xfrm>
          <a:prstGeom prst="rect">
            <a:avLst/>
          </a:prstGeom>
        </p:spPr>
      </p:pic>
    </p:spTree>
    <p:extLst>
      <p:ext uri="{BB962C8B-B14F-4D97-AF65-F5344CB8AC3E}">
        <p14:creationId xmlns:p14="http://schemas.microsoft.com/office/powerpoint/2010/main" val="979105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pPr algn="ctr"/>
            <a:r>
              <a:rPr lang="en-NZ" b="1" dirty="0" smtClean="0">
                <a:solidFill>
                  <a:schemeClr val="accent1"/>
                </a:solidFill>
              </a:rPr>
              <a:t>Pressure in the ocean</a:t>
            </a:r>
            <a:endParaRPr lang="en-NZ" b="1" dirty="0">
              <a:solidFill>
                <a:schemeClr val="accent1"/>
              </a:solidFill>
            </a:endParaRPr>
          </a:p>
        </p:txBody>
      </p:sp>
      <p:sp>
        <p:nvSpPr>
          <p:cNvPr id="3" name="Content Placeholder 2"/>
          <p:cNvSpPr>
            <a:spLocks noGrp="1"/>
          </p:cNvSpPr>
          <p:nvPr>
            <p:ph idx="1"/>
          </p:nvPr>
        </p:nvSpPr>
        <p:spPr>
          <a:xfrm>
            <a:off x="0" y="836712"/>
            <a:ext cx="9036496" cy="5760640"/>
          </a:xfrm>
        </p:spPr>
        <p:txBody>
          <a:bodyPr/>
          <a:lstStyle/>
          <a:p>
            <a:r>
              <a:rPr lang="en-NZ" sz="3200" dirty="0">
                <a:effectLst/>
                <a:latin typeface="+mj-lt"/>
              </a:rPr>
              <a:t>At sea level, the air </a:t>
            </a:r>
            <a:r>
              <a:rPr lang="en-NZ" sz="3200" dirty="0" smtClean="0">
                <a:effectLst/>
                <a:latin typeface="+mj-lt"/>
              </a:rPr>
              <a:t>presses </a:t>
            </a:r>
            <a:r>
              <a:rPr lang="en-NZ" sz="3200" dirty="0">
                <a:effectLst/>
                <a:latin typeface="+mj-lt"/>
              </a:rPr>
              <a:t>down on our bodies at </a:t>
            </a:r>
            <a:r>
              <a:rPr lang="en-NZ" sz="3200" dirty="0" smtClean="0">
                <a:effectLst/>
                <a:latin typeface="+mj-lt"/>
              </a:rPr>
              <a:t>1 atmosphere or 1kg per 1 square cm. </a:t>
            </a:r>
            <a:r>
              <a:rPr lang="en-NZ" sz="3200" dirty="0">
                <a:effectLst/>
                <a:latin typeface="+mj-lt"/>
              </a:rPr>
              <a:t>You don't feel it because the fluids in your body are pushing outward with the same force.</a:t>
            </a:r>
          </a:p>
          <a:p>
            <a:r>
              <a:rPr lang="en-NZ" sz="3200" dirty="0" smtClean="0">
                <a:effectLst/>
                <a:latin typeface="+mj-lt"/>
              </a:rPr>
              <a:t>In the ocean, pressure increases with depth. For </a:t>
            </a:r>
            <a:r>
              <a:rPr lang="en-NZ" sz="3200" dirty="0">
                <a:effectLst/>
                <a:latin typeface="+mj-lt"/>
              </a:rPr>
              <a:t>every </a:t>
            </a:r>
            <a:r>
              <a:rPr lang="en-NZ" sz="3200" dirty="0" smtClean="0">
                <a:effectLst/>
                <a:latin typeface="+mj-lt"/>
              </a:rPr>
              <a:t>10 metres the </a:t>
            </a:r>
            <a:r>
              <a:rPr lang="en-NZ" sz="3200" dirty="0">
                <a:effectLst/>
                <a:latin typeface="+mj-lt"/>
              </a:rPr>
              <a:t>pressure increases </a:t>
            </a:r>
            <a:r>
              <a:rPr lang="en-NZ" sz="3200" dirty="0" smtClean="0">
                <a:effectLst/>
                <a:latin typeface="+mj-lt"/>
              </a:rPr>
              <a:t>by 1 atmosphere. </a:t>
            </a:r>
          </a:p>
          <a:p>
            <a:r>
              <a:rPr lang="en-NZ" sz="3200" dirty="0" smtClean="0">
                <a:effectLst/>
                <a:latin typeface="+mj-lt"/>
              </a:rPr>
              <a:t>In </a:t>
            </a:r>
            <a:r>
              <a:rPr lang="en-NZ" sz="3200" dirty="0">
                <a:effectLst/>
                <a:latin typeface="+mj-lt"/>
              </a:rPr>
              <a:t>the deepest ocean, the pressure is equivalent to the weight of an elephant balanced on a postage </a:t>
            </a:r>
            <a:r>
              <a:rPr lang="en-NZ" sz="3200" dirty="0" smtClean="0">
                <a:effectLst/>
                <a:latin typeface="+mj-lt"/>
              </a:rPr>
              <a:t>stamp….. Be a bit squishy down deep then I guess</a:t>
            </a:r>
            <a:endParaRPr lang="en-NZ" sz="3200" dirty="0">
              <a:effectLst/>
              <a:latin typeface="+mj-lt"/>
            </a:endParaRPr>
          </a:p>
          <a:p>
            <a:endParaRPr lang="en-NZ" dirty="0"/>
          </a:p>
        </p:txBody>
      </p:sp>
    </p:spTree>
    <p:extLst>
      <p:ext uri="{BB962C8B-B14F-4D97-AF65-F5344CB8AC3E}">
        <p14:creationId xmlns:p14="http://schemas.microsoft.com/office/powerpoint/2010/main" val="515078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104" y="0"/>
            <a:ext cx="8305800" cy="936104"/>
          </a:xfrm>
        </p:spPr>
        <p:txBody>
          <a:bodyPr>
            <a:normAutofit/>
          </a:bodyPr>
          <a:lstStyle/>
          <a:p>
            <a:r>
              <a:rPr lang="en-NZ" b="1" dirty="0" smtClean="0">
                <a:solidFill>
                  <a:schemeClr val="accent1"/>
                </a:solidFill>
              </a:rPr>
              <a:t>The heating effect of the Sun</a:t>
            </a:r>
            <a:endParaRPr lang="en-NZ" b="1" dirty="0">
              <a:solidFill>
                <a:schemeClr val="accent1"/>
              </a:solidFill>
            </a:endParaRPr>
          </a:p>
        </p:txBody>
      </p:sp>
      <p:sp>
        <p:nvSpPr>
          <p:cNvPr id="5" name="TextBox 4"/>
          <p:cNvSpPr txBox="1"/>
          <p:nvPr/>
        </p:nvSpPr>
        <p:spPr>
          <a:xfrm>
            <a:off x="251520" y="1412775"/>
            <a:ext cx="8712968" cy="584775"/>
          </a:xfrm>
          <a:prstGeom prst="rect">
            <a:avLst/>
          </a:prstGeom>
          <a:noFill/>
        </p:spPr>
        <p:txBody>
          <a:bodyPr wrap="square" rtlCol="0">
            <a:spAutoFit/>
          </a:bodyPr>
          <a:lstStyle/>
          <a:p>
            <a:endParaRPr lang="en-NZ" sz="3200" dirty="0">
              <a:latin typeface="+mj-lt"/>
            </a:endParaRPr>
          </a:p>
        </p:txBody>
      </p:sp>
      <p:sp>
        <p:nvSpPr>
          <p:cNvPr id="2" name="Rectangle 1"/>
          <p:cNvSpPr/>
          <p:nvPr/>
        </p:nvSpPr>
        <p:spPr>
          <a:xfrm>
            <a:off x="251520" y="4287794"/>
            <a:ext cx="8712968" cy="2677656"/>
          </a:xfrm>
          <a:prstGeom prst="rect">
            <a:avLst/>
          </a:prstGeom>
        </p:spPr>
        <p:txBody>
          <a:bodyPr wrap="square">
            <a:spAutoFit/>
          </a:bodyPr>
          <a:lstStyle/>
          <a:p>
            <a:r>
              <a:rPr lang="en-NZ" sz="2800" dirty="0">
                <a:latin typeface="+mj-lt"/>
              </a:rPr>
              <a:t>T</a:t>
            </a:r>
            <a:r>
              <a:rPr lang="en-NZ" sz="2800" dirty="0" smtClean="0">
                <a:latin typeface="+mj-lt"/>
              </a:rPr>
              <a:t>he </a:t>
            </a:r>
            <a:r>
              <a:rPr lang="en-NZ" sz="2800" dirty="0">
                <a:latin typeface="+mj-lt"/>
              </a:rPr>
              <a:t>sun warms the Earth's </a:t>
            </a:r>
            <a:r>
              <a:rPr lang="en-NZ" sz="2800" dirty="0" smtClean="0">
                <a:latin typeface="+mj-lt"/>
              </a:rPr>
              <a:t>surface and </a:t>
            </a:r>
            <a:r>
              <a:rPr lang="en-NZ" sz="2800" dirty="0">
                <a:latin typeface="+mj-lt"/>
              </a:rPr>
              <a:t>the </a:t>
            </a:r>
            <a:r>
              <a:rPr lang="en-NZ" sz="2800" dirty="0" smtClean="0">
                <a:latin typeface="+mj-lt"/>
              </a:rPr>
              <a:t>atmosphere. </a:t>
            </a:r>
            <a:r>
              <a:rPr lang="en-NZ" sz="2800" dirty="0">
                <a:latin typeface="+mj-lt"/>
              </a:rPr>
              <a:t>Some </a:t>
            </a:r>
            <a:r>
              <a:rPr lang="en-NZ" sz="2800" dirty="0" smtClean="0">
                <a:latin typeface="+mj-lt"/>
              </a:rPr>
              <a:t>areas receive </a:t>
            </a:r>
            <a:r>
              <a:rPr lang="en-NZ" sz="2800" dirty="0">
                <a:latin typeface="+mj-lt"/>
              </a:rPr>
              <a:t>direct </a:t>
            </a:r>
            <a:r>
              <a:rPr lang="en-NZ" sz="2800" dirty="0" smtClean="0">
                <a:latin typeface="+mj-lt"/>
              </a:rPr>
              <a:t>sun rays all </a:t>
            </a:r>
            <a:r>
              <a:rPr lang="en-NZ" sz="2800" dirty="0">
                <a:latin typeface="+mj-lt"/>
              </a:rPr>
              <a:t>year and are always </a:t>
            </a:r>
            <a:r>
              <a:rPr lang="en-NZ" sz="2800" dirty="0" smtClean="0">
                <a:latin typeface="+mj-lt"/>
              </a:rPr>
              <a:t>warm, like the equator. </a:t>
            </a:r>
            <a:r>
              <a:rPr lang="en-NZ" sz="2800" dirty="0">
                <a:latin typeface="+mj-lt"/>
              </a:rPr>
              <a:t>Other places receive indirect rays, </a:t>
            </a:r>
            <a:r>
              <a:rPr lang="en-NZ" sz="2800" dirty="0" smtClean="0">
                <a:latin typeface="+mj-lt"/>
              </a:rPr>
              <a:t>and so are colder</a:t>
            </a:r>
            <a:r>
              <a:rPr lang="en-NZ" sz="2800" dirty="0">
                <a:latin typeface="+mj-lt"/>
              </a:rPr>
              <a:t>. Warm </a:t>
            </a:r>
            <a:r>
              <a:rPr lang="en-NZ" sz="2800" dirty="0" smtClean="0">
                <a:latin typeface="+mj-lt"/>
              </a:rPr>
              <a:t>air rises, becoming less dense. More dense cool air </a:t>
            </a:r>
            <a:r>
              <a:rPr lang="en-NZ" sz="2800" dirty="0">
                <a:latin typeface="+mj-lt"/>
              </a:rPr>
              <a:t>moves in and replaces the rising warm air. This </a:t>
            </a:r>
            <a:r>
              <a:rPr lang="en-NZ" sz="2800" dirty="0" smtClean="0">
                <a:latin typeface="+mj-lt"/>
              </a:rPr>
              <a:t>makes </a:t>
            </a:r>
            <a:r>
              <a:rPr lang="en-NZ" sz="2800" dirty="0">
                <a:latin typeface="+mj-lt"/>
              </a:rPr>
              <a:t>the wind blow.</a:t>
            </a:r>
          </a:p>
        </p:txBody>
      </p:sp>
      <p:pic>
        <p:nvPicPr>
          <p:cNvPr id="8" name="Picture 7" descr="http://www.classroom-energy.org/energy_09/images/quicktour_3_16.gif"/>
          <p:cNvPicPr/>
          <p:nvPr/>
        </p:nvPicPr>
        <p:blipFill rotWithShape="1">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5074" r="5627" b="19155"/>
          <a:stretch/>
        </p:blipFill>
        <p:spPr bwMode="auto">
          <a:xfrm>
            <a:off x="1120876" y="848311"/>
            <a:ext cx="6430297" cy="3384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575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104" y="0"/>
            <a:ext cx="8305800" cy="936104"/>
          </a:xfrm>
        </p:spPr>
        <p:txBody>
          <a:bodyPr>
            <a:normAutofit/>
          </a:bodyPr>
          <a:lstStyle/>
          <a:p>
            <a:r>
              <a:rPr lang="en-NZ" b="1" dirty="0" smtClean="0">
                <a:solidFill>
                  <a:schemeClr val="accent1"/>
                </a:solidFill>
              </a:rPr>
              <a:t>The heating effect of the Sun</a:t>
            </a:r>
            <a:endParaRPr lang="en-NZ" b="1" dirty="0">
              <a:solidFill>
                <a:schemeClr val="accent1"/>
              </a:solidFill>
            </a:endParaRPr>
          </a:p>
        </p:txBody>
      </p:sp>
      <p:sp>
        <p:nvSpPr>
          <p:cNvPr id="5" name="TextBox 4"/>
          <p:cNvSpPr txBox="1"/>
          <p:nvPr/>
        </p:nvSpPr>
        <p:spPr>
          <a:xfrm>
            <a:off x="251520" y="1412775"/>
            <a:ext cx="8712968" cy="584775"/>
          </a:xfrm>
          <a:prstGeom prst="rect">
            <a:avLst/>
          </a:prstGeom>
          <a:noFill/>
        </p:spPr>
        <p:txBody>
          <a:bodyPr wrap="square" rtlCol="0">
            <a:spAutoFit/>
          </a:bodyPr>
          <a:lstStyle/>
          <a:p>
            <a:endParaRPr lang="en-NZ" sz="3200" dirty="0">
              <a:latin typeface="+mj-lt"/>
            </a:endParaRPr>
          </a:p>
        </p:txBody>
      </p:sp>
      <p:sp>
        <p:nvSpPr>
          <p:cNvPr id="2" name="Rectangle 1"/>
          <p:cNvSpPr/>
          <p:nvPr/>
        </p:nvSpPr>
        <p:spPr>
          <a:xfrm>
            <a:off x="4355976" y="908720"/>
            <a:ext cx="4788024" cy="6063198"/>
          </a:xfrm>
          <a:prstGeom prst="rect">
            <a:avLst/>
          </a:prstGeom>
        </p:spPr>
        <p:txBody>
          <a:bodyPr wrap="square">
            <a:spAutoFit/>
          </a:bodyPr>
          <a:lstStyle/>
          <a:p>
            <a:r>
              <a:rPr lang="en-NZ" sz="2400" dirty="0" smtClean="0">
                <a:latin typeface="+mj-lt"/>
              </a:rPr>
              <a:t>The area between the </a:t>
            </a:r>
            <a:r>
              <a:rPr lang="en-NZ" sz="2400" dirty="0">
                <a:latin typeface="+mj-lt"/>
              </a:rPr>
              <a:t>Tropic of Cancer and the Tropic of </a:t>
            </a:r>
            <a:r>
              <a:rPr lang="en-NZ" sz="2400" dirty="0" smtClean="0">
                <a:latin typeface="+mj-lt"/>
              </a:rPr>
              <a:t>Capricorn </a:t>
            </a:r>
            <a:r>
              <a:rPr lang="en-NZ" sz="2400" dirty="0">
                <a:latin typeface="+mj-lt"/>
              </a:rPr>
              <a:t>receive direct sun rays all year round</a:t>
            </a:r>
            <a:r>
              <a:rPr lang="en-NZ" sz="2400" dirty="0" smtClean="0">
                <a:latin typeface="+mj-lt"/>
              </a:rPr>
              <a:t>. </a:t>
            </a:r>
            <a:r>
              <a:rPr lang="en-NZ" sz="2400" dirty="0">
                <a:latin typeface="+mj-lt"/>
              </a:rPr>
              <a:t>These parts are warm all the time and so the air above is warm. </a:t>
            </a:r>
          </a:p>
          <a:p>
            <a:r>
              <a:rPr lang="en-NZ" sz="2400" dirty="0" smtClean="0">
                <a:latin typeface="+mj-lt"/>
              </a:rPr>
              <a:t>North and South of the tropics receive </a:t>
            </a:r>
            <a:r>
              <a:rPr lang="en-NZ" sz="2400" dirty="0">
                <a:latin typeface="+mj-lt"/>
              </a:rPr>
              <a:t>indirect rays, so the air is cooler</a:t>
            </a:r>
            <a:r>
              <a:rPr lang="en-NZ" sz="2400" dirty="0" smtClean="0">
                <a:latin typeface="+mj-lt"/>
              </a:rPr>
              <a:t>.</a:t>
            </a:r>
          </a:p>
          <a:p>
            <a:endParaRPr lang="en-NZ" sz="2400" dirty="0">
              <a:latin typeface="+mj-lt"/>
            </a:endParaRPr>
          </a:p>
          <a:p>
            <a:r>
              <a:rPr lang="en-NZ" sz="2400" dirty="0">
                <a:latin typeface="+mj-lt"/>
              </a:rPr>
              <a:t>Light, warm air rises from the equator and the tropics.  Then cool air moves towards the equator and replaces the rising warm air. This movement of air is what makes the trade winds blow.</a:t>
            </a:r>
            <a:r>
              <a:rPr lang="en-NZ" sz="2400" dirty="0"/>
              <a:t/>
            </a:r>
            <a:br>
              <a:rPr lang="en-NZ" sz="2400" dirty="0"/>
            </a:br>
            <a:endParaRPr lang="en-NZ" sz="2800" dirty="0"/>
          </a:p>
        </p:txBody>
      </p:sp>
      <p:pic>
        <p:nvPicPr>
          <p:cNvPr id="6" name="Picture 5" descr="seasons"/>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1520" y="1412775"/>
            <a:ext cx="3916196" cy="3888432"/>
          </a:xfrm>
          <a:prstGeom prst="rect">
            <a:avLst/>
          </a:prstGeom>
          <a:noFill/>
          <a:ln>
            <a:noFill/>
          </a:ln>
          <a:extLst/>
        </p:spPr>
      </p:pic>
      <p:cxnSp>
        <p:nvCxnSpPr>
          <p:cNvPr id="7" name="Straight Connector 6"/>
          <p:cNvCxnSpPr/>
          <p:nvPr/>
        </p:nvCxnSpPr>
        <p:spPr>
          <a:xfrm flipV="1">
            <a:off x="2483768" y="1819271"/>
            <a:ext cx="1368152" cy="576064"/>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36168" y="2276872"/>
            <a:ext cx="1368152" cy="576064"/>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1039" y="3922386"/>
            <a:ext cx="1368152" cy="576064"/>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28117" y="4293096"/>
            <a:ext cx="1368152" cy="576064"/>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339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674" y="188640"/>
            <a:ext cx="8305800" cy="936104"/>
          </a:xfrm>
        </p:spPr>
        <p:txBody>
          <a:bodyPr>
            <a:normAutofit/>
          </a:bodyPr>
          <a:lstStyle/>
          <a:p>
            <a:pPr algn="ctr"/>
            <a:r>
              <a:rPr lang="en-NZ" b="1" dirty="0" smtClean="0">
                <a:solidFill>
                  <a:schemeClr val="accent1"/>
                </a:solidFill>
              </a:rPr>
              <a:t>Surface winds</a:t>
            </a:r>
            <a:endParaRPr lang="en-NZ" b="1" dirty="0">
              <a:solidFill>
                <a:schemeClr val="accent1"/>
              </a:solidFill>
            </a:endParaRPr>
          </a:p>
        </p:txBody>
      </p:sp>
      <p:sp>
        <p:nvSpPr>
          <p:cNvPr id="2" name="TextBox 1"/>
          <p:cNvSpPr txBox="1"/>
          <p:nvPr/>
        </p:nvSpPr>
        <p:spPr>
          <a:xfrm>
            <a:off x="5508104" y="1268760"/>
            <a:ext cx="3168352" cy="4832092"/>
          </a:xfrm>
          <a:prstGeom prst="rect">
            <a:avLst/>
          </a:prstGeom>
          <a:noFill/>
        </p:spPr>
        <p:txBody>
          <a:bodyPr wrap="square" rtlCol="0">
            <a:spAutoFit/>
          </a:bodyPr>
          <a:lstStyle/>
          <a:p>
            <a:r>
              <a:rPr lang="en-NZ" sz="2800" dirty="0" smtClean="0">
                <a:latin typeface="+mj-lt"/>
              </a:rPr>
              <a:t>Winds, driven by uneven solar heating and the Earth’s spin </a:t>
            </a:r>
            <a:r>
              <a:rPr lang="en-NZ" sz="2800" dirty="0" smtClean="0">
                <a:solidFill>
                  <a:srgbClr val="FF0000"/>
                </a:solidFill>
                <a:latin typeface="+mj-lt"/>
              </a:rPr>
              <a:t>(Coriolis effect) </a:t>
            </a:r>
            <a:r>
              <a:rPr lang="en-NZ" sz="2800" dirty="0" smtClean="0">
                <a:latin typeface="+mj-lt"/>
              </a:rPr>
              <a:t>drive the movement of the ocean’s surface.</a:t>
            </a:r>
          </a:p>
          <a:p>
            <a:r>
              <a:rPr lang="en-NZ" sz="2800" dirty="0" smtClean="0">
                <a:latin typeface="+mj-lt"/>
              </a:rPr>
              <a:t>The prime movers are the easterly trades and the powerful </a:t>
            </a:r>
            <a:r>
              <a:rPr lang="en-NZ" sz="2800" dirty="0" err="1" smtClean="0">
                <a:latin typeface="+mj-lt"/>
              </a:rPr>
              <a:t>westerlies</a:t>
            </a:r>
            <a:endParaRPr lang="en-NZ" sz="2800" dirty="0">
              <a:latin typeface="+mj-lt"/>
            </a:endParaRPr>
          </a:p>
        </p:txBody>
      </p:sp>
      <p:sp>
        <p:nvSpPr>
          <p:cNvPr id="3" name="AutoShape 2" descr="https://www.eeb.ucla.edu/test/faculty/nezlin/Lecture1/Fig080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4" descr="https://www.eeb.ucla.edu/test/faculty/nezlin/Lecture1/Fig080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55" name="Picture 7" descr="http://www.huronwind.com/edu/images/edu1.3-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64466"/>
            <a:ext cx="5218391" cy="424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605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305800" cy="936104"/>
          </a:xfrm>
        </p:spPr>
        <p:txBody>
          <a:bodyPr>
            <a:normAutofit/>
          </a:bodyPr>
          <a:lstStyle/>
          <a:p>
            <a:pPr algn="ctr"/>
            <a:r>
              <a:rPr lang="en-NZ" b="1" dirty="0" smtClean="0">
                <a:solidFill>
                  <a:schemeClr val="accent1"/>
                </a:solidFill>
              </a:rPr>
              <a:t>The Coriolis effect</a:t>
            </a:r>
            <a:endParaRPr lang="en-NZ" b="1" dirty="0">
              <a:solidFill>
                <a:schemeClr val="accent1"/>
              </a:solidFill>
            </a:endParaRPr>
          </a:p>
        </p:txBody>
      </p:sp>
      <p:sp>
        <p:nvSpPr>
          <p:cNvPr id="2" name="Rectangle 1"/>
          <p:cNvSpPr/>
          <p:nvPr/>
        </p:nvSpPr>
        <p:spPr>
          <a:xfrm>
            <a:off x="5705596" y="908720"/>
            <a:ext cx="3330899" cy="5262979"/>
          </a:xfrm>
          <a:prstGeom prst="rect">
            <a:avLst/>
          </a:prstGeom>
        </p:spPr>
        <p:txBody>
          <a:bodyPr wrap="square">
            <a:spAutoFit/>
          </a:bodyPr>
          <a:lstStyle/>
          <a:p>
            <a:r>
              <a:rPr lang="en-NZ" sz="2800" dirty="0">
                <a:latin typeface="+mj-lt"/>
              </a:rPr>
              <a:t>The </a:t>
            </a:r>
            <a:r>
              <a:rPr lang="en-NZ" sz="2800" dirty="0">
                <a:solidFill>
                  <a:srgbClr val="FF0000"/>
                </a:solidFill>
                <a:latin typeface="+mj-lt"/>
              </a:rPr>
              <a:t>Coriolis effect </a:t>
            </a:r>
            <a:r>
              <a:rPr lang="en-NZ" sz="2800" dirty="0" smtClean="0">
                <a:latin typeface="+mj-lt"/>
              </a:rPr>
              <a:t>is the </a:t>
            </a:r>
            <a:r>
              <a:rPr lang="en-NZ" sz="2800" dirty="0">
                <a:latin typeface="+mj-lt"/>
              </a:rPr>
              <a:t>apparent deflection of objects (such as airplanes, wind, missiles, and ocean currents) moving in a straight path relative to </a:t>
            </a:r>
            <a:r>
              <a:rPr lang="en-NZ" sz="2800" dirty="0" smtClean="0">
                <a:latin typeface="+mj-lt"/>
              </a:rPr>
              <a:t>Earth's </a:t>
            </a:r>
            <a:r>
              <a:rPr lang="en-NZ" sz="2800" dirty="0">
                <a:latin typeface="+mj-lt"/>
              </a:rPr>
              <a:t>surface. </a:t>
            </a:r>
            <a:r>
              <a:rPr lang="en-NZ" sz="2800" dirty="0" smtClean="0">
                <a:latin typeface="+mj-lt"/>
              </a:rPr>
              <a:t>It’s stronger at the equator and weakest at the poles.</a:t>
            </a:r>
            <a:endParaRPr lang="en-NZ" sz="2800" dirty="0">
              <a:latin typeface="+mj-lt"/>
            </a:endParaRPr>
          </a:p>
        </p:txBody>
      </p:sp>
      <p:pic>
        <p:nvPicPr>
          <p:cNvPr id="5" name="Picture 2" descr="8.6 The Coriolis 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8069"/>
            <a:ext cx="5598093" cy="419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89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52" y="260648"/>
            <a:ext cx="8593832" cy="692696"/>
          </a:xfrm>
        </p:spPr>
        <p:txBody>
          <a:bodyPr>
            <a:normAutofit fontScale="90000"/>
          </a:bodyPr>
          <a:lstStyle/>
          <a:p>
            <a:r>
              <a:rPr lang="en-NZ" b="1" dirty="0" smtClean="0">
                <a:solidFill>
                  <a:schemeClr val="accent1"/>
                </a:solidFill>
              </a:rPr>
              <a:t>The Coriolis effect</a:t>
            </a:r>
            <a:endParaRPr lang="en-NZ" b="1" dirty="0">
              <a:solidFill>
                <a:schemeClr val="accent1"/>
              </a:solidFill>
            </a:endParaRPr>
          </a:p>
        </p:txBody>
      </p:sp>
      <p:sp>
        <p:nvSpPr>
          <p:cNvPr id="2" name="Rectangle 1"/>
          <p:cNvSpPr/>
          <p:nvPr/>
        </p:nvSpPr>
        <p:spPr>
          <a:xfrm>
            <a:off x="4554190" y="836712"/>
            <a:ext cx="4464495" cy="6370975"/>
          </a:xfrm>
          <a:prstGeom prst="rect">
            <a:avLst/>
          </a:prstGeom>
        </p:spPr>
        <p:txBody>
          <a:bodyPr wrap="square">
            <a:spAutoFit/>
          </a:bodyPr>
          <a:lstStyle/>
          <a:p>
            <a:r>
              <a:rPr lang="en-NZ" sz="2400" dirty="0">
                <a:latin typeface="+mj-lt"/>
              </a:rPr>
              <a:t>An airplane takes off from the </a:t>
            </a:r>
            <a:r>
              <a:rPr lang="en-NZ" sz="2400" dirty="0">
                <a:solidFill>
                  <a:srgbClr val="FF0000"/>
                </a:solidFill>
                <a:latin typeface="+mj-lt"/>
              </a:rPr>
              <a:t>North</a:t>
            </a:r>
            <a:r>
              <a:rPr lang="en-NZ" sz="2400" dirty="0">
                <a:latin typeface="+mj-lt"/>
              </a:rPr>
              <a:t> Pole, and flies in a straight line toward the equator. During the </a:t>
            </a:r>
            <a:r>
              <a:rPr lang="en-NZ" sz="2400" dirty="0" smtClean="0">
                <a:latin typeface="+mj-lt"/>
              </a:rPr>
              <a:t>flight, </a:t>
            </a:r>
            <a:r>
              <a:rPr lang="en-NZ" sz="2400" dirty="0">
                <a:latin typeface="+mj-lt"/>
              </a:rPr>
              <a:t>Earth </a:t>
            </a:r>
            <a:r>
              <a:rPr lang="en-NZ" sz="2400" dirty="0" smtClean="0">
                <a:latin typeface="+mj-lt"/>
              </a:rPr>
              <a:t>slowly </a:t>
            </a:r>
            <a:r>
              <a:rPr lang="en-NZ" sz="2400" dirty="0">
                <a:latin typeface="+mj-lt"/>
              </a:rPr>
              <a:t>rotates, so the path of the airplane from the ground would look like it had curved. The plane looks like it flew to the west, or </a:t>
            </a:r>
            <a:r>
              <a:rPr lang="en-NZ" sz="2400" dirty="0">
                <a:solidFill>
                  <a:srgbClr val="FF0000"/>
                </a:solidFill>
                <a:latin typeface="+mj-lt"/>
              </a:rPr>
              <a:t>right</a:t>
            </a:r>
            <a:r>
              <a:rPr lang="en-NZ" sz="2400" dirty="0">
                <a:latin typeface="+mj-lt"/>
              </a:rPr>
              <a:t> as Earth rotated. If you were watching Earth's surface from a fixed spot in outer space, you would see the plane move in a straight path, and Earth rotate underneath</a:t>
            </a:r>
            <a:r>
              <a:rPr lang="en-NZ" sz="2400" dirty="0" smtClean="0">
                <a:latin typeface="+mj-lt"/>
              </a:rPr>
              <a:t>.</a:t>
            </a:r>
          </a:p>
          <a:p>
            <a:r>
              <a:rPr lang="en-NZ" sz="2400" dirty="0" smtClean="0">
                <a:solidFill>
                  <a:srgbClr val="FF0000"/>
                </a:solidFill>
                <a:latin typeface="+mj-lt"/>
              </a:rPr>
              <a:t>In the southern hemisphere the deflection is to the left</a:t>
            </a:r>
            <a:r>
              <a:rPr lang="en-NZ" sz="2800" dirty="0">
                <a:latin typeface="+mj-lt"/>
              </a:rPr>
              <a:t/>
            </a:r>
            <a:br>
              <a:rPr lang="en-NZ" sz="2800" dirty="0">
                <a:latin typeface="+mj-lt"/>
              </a:rPr>
            </a:br>
            <a:r>
              <a:rPr lang="en-NZ" sz="2000" dirty="0">
                <a:latin typeface="+mj-lt"/>
              </a:rPr>
              <a:t/>
            </a:r>
            <a:br>
              <a:rPr lang="en-NZ" sz="2000" dirty="0">
                <a:latin typeface="+mj-lt"/>
              </a:rPr>
            </a:br>
            <a:endParaRPr lang="en-NZ" sz="2800" dirty="0">
              <a:latin typeface="+mj-lt"/>
            </a:endParaRPr>
          </a:p>
        </p:txBody>
      </p:sp>
      <p:pic>
        <p:nvPicPr>
          <p:cNvPr id="5" name="Picture 4" descr="[ Path of a plane flying from the North Pole and one flying from the South&#10;Pole toward the equator]"/>
          <p:cNvPicPr/>
          <p:nvPr/>
        </p:nvPicPr>
        <p:blipFill rotWithShape="1">
          <a:blip r:embed="rId3">
            <a:extLst>
              <a:ext uri="{28A0092B-C50C-407E-A947-70E740481C1C}">
                <a14:useLocalDpi xmlns:a14="http://schemas.microsoft.com/office/drawing/2010/main" val="0"/>
              </a:ext>
            </a:extLst>
          </a:blip>
          <a:srcRect r="-156" b="64273"/>
          <a:stretch/>
        </p:blipFill>
        <p:spPr bwMode="auto">
          <a:xfrm>
            <a:off x="179512" y="1487235"/>
            <a:ext cx="3960440" cy="36699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3771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332656"/>
            <a:ext cx="8305800" cy="936104"/>
          </a:xfrm>
        </p:spPr>
        <p:txBody>
          <a:bodyPr>
            <a:normAutofit/>
          </a:bodyPr>
          <a:lstStyle/>
          <a:p>
            <a:pPr algn="ctr"/>
            <a:r>
              <a:rPr lang="en-NZ" b="1" dirty="0" smtClean="0">
                <a:solidFill>
                  <a:schemeClr val="accent1"/>
                </a:solidFill>
              </a:rPr>
              <a:t>The Coriolis effect - more</a:t>
            </a:r>
            <a:endParaRPr lang="en-NZ" b="1" dirty="0">
              <a:solidFill>
                <a:schemeClr val="accent1"/>
              </a:solidFill>
            </a:endParaRPr>
          </a:p>
        </p:txBody>
      </p:sp>
      <p:sp>
        <p:nvSpPr>
          <p:cNvPr id="2" name="Rectangle 1"/>
          <p:cNvSpPr/>
          <p:nvPr/>
        </p:nvSpPr>
        <p:spPr>
          <a:xfrm>
            <a:off x="4427984" y="1412776"/>
            <a:ext cx="4572000" cy="4832092"/>
          </a:xfrm>
          <a:prstGeom prst="rect">
            <a:avLst/>
          </a:prstGeom>
        </p:spPr>
        <p:txBody>
          <a:bodyPr>
            <a:spAutoFit/>
          </a:bodyPr>
          <a:lstStyle/>
          <a:p>
            <a:r>
              <a:rPr lang="en-NZ" sz="2800" dirty="0">
                <a:latin typeface="+mj-lt"/>
              </a:rPr>
              <a:t>The spin of the Earth makes the trade winds curve towards the west, as shown in the diagram. In the Southern hemisphere these winds are called the south east trade winds because that is where the winds come from. In the Northern hemisphere the north east trade winds come from the north east direction. </a:t>
            </a:r>
          </a:p>
        </p:txBody>
      </p:sp>
      <p:pic>
        <p:nvPicPr>
          <p:cNvPr id="7" name="Picture 6" descr="wind_oc"/>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52960" t="33994" r="5557" b="6488"/>
          <a:stretch>
            <a:fillRect/>
          </a:stretch>
        </p:blipFill>
        <p:spPr bwMode="auto">
          <a:xfrm>
            <a:off x="395536" y="2028622"/>
            <a:ext cx="3816424" cy="3600400"/>
          </a:xfrm>
          <a:prstGeom prst="rect">
            <a:avLst/>
          </a:prstGeom>
          <a:noFill/>
          <a:ln>
            <a:noFill/>
          </a:ln>
          <a:extLst/>
        </p:spPr>
      </p:pic>
    </p:spTree>
    <p:extLst>
      <p:ext uri="{BB962C8B-B14F-4D97-AF65-F5344CB8AC3E}">
        <p14:creationId xmlns:p14="http://schemas.microsoft.com/office/powerpoint/2010/main" val="3505803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664" y="0"/>
            <a:ext cx="8305800" cy="936104"/>
          </a:xfrm>
        </p:spPr>
        <p:txBody>
          <a:bodyPr>
            <a:normAutofit/>
          </a:bodyPr>
          <a:lstStyle/>
          <a:p>
            <a:pPr algn="ctr"/>
            <a:r>
              <a:rPr lang="en-NZ" b="1" dirty="0" smtClean="0">
                <a:solidFill>
                  <a:schemeClr val="accent1"/>
                </a:solidFill>
              </a:rPr>
              <a:t>Wind Friction</a:t>
            </a:r>
            <a:endParaRPr lang="en-NZ" b="1" dirty="0">
              <a:solidFill>
                <a:schemeClr val="accent1"/>
              </a:solidFill>
            </a:endParaRPr>
          </a:p>
        </p:txBody>
      </p:sp>
      <p:sp>
        <p:nvSpPr>
          <p:cNvPr id="2" name="Rectangle 1"/>
          <p:cNvSpPr/>
          <p:nvPr/>
        </p:nvSpPr>
        <p:spPr>
          <a:xfrm rot="10800000" flipV="1">
            <a:off x="4860032" y="951329"/>
            <a:ext cx="3888432" cy="5016758"/>
          </a:xfrm>
          <a:prstGeom prst="rect">
            <a:avLst/>
          </a:prstGeom>
        </p:spPr>
        <p:txBody>
          <a:bodyPr wrap="square">
            <a:spAutoFit/>
          </a:bodyPr>
          <a:lstStyle/>
          <a:p>
            <a:r>
              <a:rPr lang="en-NZ" sz="3200" dirty="0">
                <a:latin typeface="+mj-lt"/>
              </a:rPr>
              <a:t>F</a:t>
            </a:r>
            <a:r>
              <a:rPr lang="en-NZ" sz="3200" dirty="0" smtClean="0">
                <a:latin typeface="+mj-lt"/>
              </a:rPr>
              <a:t>riction </a:t>
            </a:r>
            <a:r>
              <a:rPr lang="en-NZ" sz="3200" dirty="0">
                <a:latin typeface="+mj-lt"/>
              </a:rPr>
              <a:t>between the wind and the water </a:t>
            </a:r>
            <a:r>
              <a:rPr lang="en-NZ" sz="3200" dirty="0" smtClean="0">
                <a:latin typeface="+mj-lt"/>
              </a:rPr>
              <a:t>surface causes the water to move. </a:t>
            </a:r>
            <a:r>
              <a:rPr lang="en-NZ" sz="3200" dirty="0">
                <a:latin typeface="+mj-lt"/>
              </a:rPr>
              <a:t>Some of the energy of the wind is transferred to the water to make waves and some is transferred to create surface currents. </a:t>
            </a:r>
          </a:p>
        </p:txBody>
      </p:sp>
      <p:sp>
        <p:nvSpPr>
          <p:cNvPr id="3" name="AutoShape 2" descr="https://www.eeb.ucla.edu/test/faculty/nezlin/Lecture1/waves_win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4" descr="https://www.eeb.ucla.edu/test/faculty/nezlin/Lecture1/waves_wind.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4" y="1268760"/>
            <a:ext cx="4396685" cy="4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2471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773</TotalTime>
  <Words>1058</Words>
  <Application>Microsoft Office PowerPoint</Application>
  <PresentationFormat>On-screen Show (4:3)</PresentationFormat>
  <Paragraphs>75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Ocean Systems Part 2: Surface Currents</vt:lpstr>
      <vt:lpstr>How surface currents are formed</vt:lpstr>
      <vt:lpstr>The heating effect of the Sun</vt:lpstr>
      <vt:lpstr>The heating effect of the Sun</vt:lpstr>
      <vt:lpstr>Surface winds</vt:lpstr>
      <vt:lpstr>The Coriolis effect</vt:lpstr>
      <vt:lpstr>The Coriolis effect</vt:lpstr>
      <vt:lpstr>The Coriolis effect - more</vt:lpstr>
      <vt:lpstr>Wind Friction</vt:lpstr>
      <vt:lpstr>PowerPoint Presentation</vt:lpstr>
      <vt:lpstr>Major surface currents</vt:lpstr>
      <vt:lpstr>Transverse currents</vt:lpstr>
      <vt:lpstr>Counter currents</vt:lpstr>
      <vt:lpstr>West Boundary currents</vt:lpstr>
      <vt:lpstr>Eastern Boundary currents</vt:lpstr>
      <vt:lpstr>There are massive floating garbage patches in the Pacific Ocean. They are killing marine life and releasing poisons that enter the human food chain. One plastic patch is estimated to weigh over 3 million tons and covers an area nearly the size of Australia. ……Caused by?                But is this realistic? (click here) This would be a good topic for an exam question I reckon</vt:lpstr>
      <vt:lpstr>PowerPoint Presentation</vt:lpstr>
      <vt:lpstr>PowerPoint Presentation</vt:lpstr>
      <vt:lpstr>PowerPoint Presentation</vt:lpstr>
      <vt:lpstr>PowerPoint Presentation</vt:lpstr>
      <vt:lpstr>Pressure in the ocean</vt:lpstr>
    </vt:vector>
  </TitlesOfParts>
  <Company>Nelson College For Girls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spk</dc:creator>
  <cp:lastModifiedBy>graeme</cp:lastModifiedBy>
  <cp:revision>35</cp:revision>
  <dcterms:created xsi:type="dcterms:W3CDTF">2013-02-18T23:26:28Z</dcterms:created>
  <dcterms:modified xsi:type="dcterms:W3CDTF">2013-06-05T10:28:53Z</dcterms:modified>
</cp:coreProperties>
</file>