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5" r:id="rId3"/>
    <p:sldId id="296" r:id="rId4"/>
    <p:sldId id="336" r:id="rId5"/>
    <p:sldId id="333" r:id="rId6"/>
    <p:sldId id="334" r:id="rId7"/>
    <p:sldId id="335" r:id="rId8"/>
    <p:sldId id="338" r:id="rId9"/>
    <p:sldId id="326" r:id="rId10"/>
    <p:sldId id="294" r:id="rId11"/>
    <p:sldId id="292" r:id="rId12"/>
    <p:sldId id="327" r:id="rId13"/>
    <p:sldId id="323" r:id="rId14"/>
    <p:sldId id="325" r:id="rId15"/>
    <p:sldId id="328" r:id="rId16"/>
    <p:sldId id="331" r:id="rId17"/>
    <p:sldId id="293" r:id="rId18"/>
    <p:sldId id="310" r:id="rId19"/>
    <p:sldId id="337" r:id="rId20"/>
    <p:sldId id="332" r:id="rId21"/>
    <p:sldId id="286" r:id="rId22"/>
    <p:sldId id="330" r:id="rId23"/>
    <p:sldId id="322" r:id="rId24"/>
    <p:sldId id="339" r:id="rId25"/>
    <p:sldId id="344" r:id="rId26"/>
    <p:sldId id="346" r:id="rId27"/>
    <p:sldId id="347" r:id="rId28"/>
    <p:sldId id="342" r:id="rId29"/>
    <p:sldId id="345" r:id="rId30"/>
    <p:sldId id="340" r:id="rId31"/>
    <p:sldId id="341" r:id="rId32"/>
    <p:sldId id="343" r:id="rId33"/>
    <p:sldId id="278" r:id="rId34"/>
    <p:sldId id="27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825" y="5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AEED9BE3-4DBE-455F-B7F1-1A617BFF5E6B}" type="datetimeFigureOut">
              <a:rPr lang="en-NZ" smtClean="0"/>
              <a:t>16/09/2016</a:t>
            </a:fld>
            <a:endParaRPr lang="en-NZ"/>
          </a:p>
        </p:txBody>
      </p:sp>
      <p:sp>
        <p:nvSpPr>
          <p:cNvPr id="8" name="Slide Number Placeholder 7"/>
          <p:cNvSpPr>
            <a:spLocks noGrp="1"/>
          </p:cNvSpPr>
          <p:nvPr>
            <p:ph type="sldNum" sz="quarter" idx="11"/>
          </p:nvPr>
        </p:nvSpPr>
        <p:spPr/>
        <p:txBody>
          <a:bodyPr/>
          <a:lstStyle/>
          <a:p>
            <a:fld id="{F40143D8-E0B0-499F-A976-16EB4BA4E9D9}" type="slidenum">
              <a:rPr lang="en-NZ" smtClean="0"/>
              <a:t>‹#›</a:t>
            </a:fld>
            <a:endParaRPr lang="en-NZ"/>
          </a:p>
        </p:txBody>
      </p:sp>
      <p:sp>
        <p:nvSpPr>
          <p:cNvPr id="9" name="Footer Placeholder 8"/>
          <p:cNvSpPr>
            <a:spLocks noGrp="1"/>
          </p:cNvSpPr>
          <p:nvPr>
            <p:ph type="ftr" sz="quarter" idx="12"/>
          </p:nvPr>
        </p:nvSpPr>
        <p:spPr/>
        <p:txBody>
          <a:bodyPr/>
          <a:lstStyle/>
          <a:p>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ED9BE3-4DBE-455F-B7F1-1A617BFF5E6B}" type="datetimeFigureOut">
              <a:rPr lang="en-NZ" smtClean="0"/>
              <a:t>16/09/2016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40143D8-E0B0-499F-A976-16EB4BA4E9D9}" type="slidenum">
              <a:rPr lang="en-NZ" smtClean="0"/>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ED9BE3-4DBE-455F-B7F1-1A617BFF5E6B}" type="datetimeFigureOut">
              <a:rPr lang="en-NZ" smtClean="0"/>
              <a:t>16/09/2016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40143D8-E0B0-499F-A976-16EB4BA4E9D9}" type="slidenum">
              <a:rPr lang="en-NZ" smtClean="0"/>
              <a:t>‹#›</a:t>
            </a:fld>
            <a:endParaRPr lang="en-N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ED9BE3-4DBE-455F-B7F1-1A617BFF5E6B}" type="datetimeFigureOut">
              <a:rPr lang="en-NZ" smtClean="0"/>
              <a:t>16/09/2016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40143D8-E0B0-499F-A976-16EB4BA4E9D9}" type="slidenum">
              <a:rPr lang="en-NZ" smtClean="0"/>
              <a:t>‹#›</a:t>
            </a:fld>
            <a:endParaRPr lang="en-N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ED9BE3-4DBE-455F-B7F1-1A617BFF5E6B}" type="datetimeFigureOut">
              <a:rPr lang="en-NZ" smtClean="0"/>
              <a:t>16/09/2016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40143D8-E0B0-499F-A976-16EB4BA4E9D9}" type="slidenum">
              <a:rPr lang="en-NZ" smtClean="0"/>
              <a:t>‹#›</a:t>
            </a:fld>
            <a:endParaRPr lang="en-N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EED9BE3-4DBE-455F-B7F1-1A617BFF5E6B}" type="datetimeFigureOut">
              <a:rPr lang="en-NZ" smtClean="0"/>
              <a:t>16/09/2016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F40143D8-E0B0-499F-A976-16EB4BA4E9D9}" type="slidenum">
              <a:rPr lang="en-NZ" smtClean="0"/>
              <a:t>‹#›</a:t>
            </a:fld>
            <a:endParaRPr lang="en-NZ"/>
          </a:p>
        </p:txBody>
      </p:sp>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AEED9BE3-4DBE-455F-B7F1-1A617BFF5E6B}" type="datetimeFigureOut">
              <a:rPr lang="en-NZ" smtClean="0"/>
              <a:t>16/09/2016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F40143D8-E0B0-499F-A976-16EB4BA4E9D9}" type="slidenum">
              <a:rPr lang="en-NZ" smtClean="0"/>
              <a:t>‹#›</a:t>
            </a:fld>
            <a:endParaRPr lang="en-NZ"/>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ED9BE3-4DBE-455F-B7F1-1A617BFF5E6B}" type="datetimeFigureOut">
              <a:rPr lang="en-NZ" smtClean="0"/>
              <a:t>16/09/2016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F40143D8-E0B0-499F-A976-16EB4BA4E9D9}" type="slidenum">
              <a:rPr lang="en-NZ" smtClean="0"/>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ED9BE3-4DBE-455F-B7F1-1A617BFF5E6B}" type="datetimeFigureOut">
              <a:rPr lang="en-NZ" smtClean="0"/>
              <a:t>16/09/2016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F40143D8-E0B0-499F-A976-16EB4BA4E9D9}" type="slidenum">
              <a:rPr lang="en-NZ" smtClean="0"/>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ED9BE3-4DBE-455F-B7F1-1A617BFF5E6B}" type="datetimeFigureOut">
              <a:rPr lang="en-NZ" smtClean="0"/>
              <a:t>16/09/2016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F40143D8-E0B0-499F-A976-16EB4BA4E9D9}" type="slidenum">
              <a:rPr lang="en-NZ" smtClean="0"/>
              <a:t>‹#›</a:t>
            </a:fld>
            <a:endParaRPr lang="en-N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ED9BE3-4DBE-455F-B7F1-1A617BFF5E6B}" type="datetimeFigureOut">
              <a:rPr lang="en-NZ" smtClean="0"/>
              <a:t>16/09/2016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F40143D8-E0B0-499F-A976-16EB4BA4E9D9}" type="slidenum">
              <a:rPr lang="en-NZ" smtClean="0"/>
              <a:t>‹#›</a:t>
            </a:fld>
            <a:endParaRPr lang="en-N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AEED9BE3-4DBE-455F-B7F1-1A617BFF5E6B}" type="datetimeFigureOut">
              <a:rPr lang="en-NZ" smtClean="0"/>
              <a:t>16/09/2016</a:t>
            </a:fld>
            <a:endParaRPr lang="en-NZ"/>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F40143D8-E0B0-499F-A976-16EB4BA4E9D9}" type="slidenum">
              <a:rPr lang="en-NZ" smtClean="0"/>
              <a:t>‹#›</a:t>
            </a:fld>
            <a:endParaRPr lang="en-NZ"/>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NZ"/>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teara.govt.nz/en/active-faults/2/5/1"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n9ZPq5FRmnE" TargetMode="External"/><Relationship Id="rId2" Type="http://schemas.openxmlformats.org/officeDocument/2006/relationships/hyperlink" Target="http://www.3news.co.nz/tvshows/campbelllive/the-risk-of-the-alpine-fault-2013072617" TargetMode="External"/><Relationship Id="rId1" Type="http://schemas.openxmlformats.org/officeDocument/2006/relationships/slideLayout" Target="../slideLayouts/slideLayout7.xml"/><Relationship Id="rId4" Type="http://schemas.openxmlformats.org/officeDocument/2006/relationships/hyperlink" Target="https://www.youtube.com/watch?v=jQ1xYGy1Cd8" TargetMode="Externa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co.nz/url?sa=i&amp;rct=j&amp;q=describe+and+explain+the+formation+of+river+terraces&amp;source=images&amp;cd=&amp;cad=rja&amp;docid=C8Xp8zEqmXRLaM&amp;tbnid=dAbV8VESN_zGGM:&amp;ved=0CAUQjRw&amp;url=http://en.wikipedia.org/wiki/River_terraces_(tectonic%E2%80%93climatic_interaction)&amp;ei=Yjn3UcTDIcXXkgWQ0oGIDA&amp;bvm=bv.49967636,d.dGI&amp;psig=AFQjCNGVeQrOAY92hEqQBy3sWJd60JWjdw&amp;ust=1375242917644756" TargetMode="Externa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www.3news.co.nz/Alpine-Fault-considered-ticking-time-bomb/tabid/367/articleID/259452/Default.aspx"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www.teara.govt.nz/en/video/8214/plate-tectonic-model" TargetMode="External"/><Relationship Id="rId2" Type="http://schemas.openxmlformats.org/officeDocument/2006/relationships/hyperlink" Target="https://www.youtube.com/watch?v=aQTfFCMYEI4"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3968" y="692696"/>
            <a:ext cx="4233664" cy="2424544"/>
          </a:xfrm>
        </p:spPr>
        <p:txBody>
          <a:bodyPr/>
          <a:lstStyle/>
          <a:p>
            <a:r>
              <a:rPr lang="en-NZ" b="1" dirty="0">
                <a:solidFill>
                  <a:schemeClr val="tx2">
                    <a:lumMod val="60000"/>
                    <a:lumOff val="40000"/>
                  </a:schemeClr>
                </a:solidFill>
              </a:rPr>
              <a:t>The Alpine Fault</a:t>
            </a:r>
          </a:p>
        </p:txBody>
      </p:sp>
      <p:sp>
        <p:nvSpPr>
          <p:cNvPr id="3" name="Subtitle 2"/>
          <p:cNvSpPr>
            <a:spLocks noGrp="1"/>
          </p:cNvSpPr>
          <p:nvPr>
            <p:ph type="subTitle" idx="1"/>
          </p:nvPr>
        </p:nvSpPr>
        <p:spPr>
          <a:xfrm>
            <a:off x="971600" y="5013176"/>
            <a:ext cx="7315200" cy="1144632"/>
          </a:xfrm>
        </p:spPr>
        <p:txBody>
          <a:bodyPr>
            <a:normAutofit/>
          </a:bodyPr>
          <a:lstStyle/>
          <a:p>
            <a:r>
              <a:rPr lang="en-NZ" sz="2800" b="1" dirty="0">
                <a:solidFill>
                  <a:schemeClr val="accent2">
                    <a:lumMod val="60000"/>
                    <a:lumOff val="40000"/>
                  </a:schemeClr>
                </a:solidFill>
              </a:rPr>
              <a:t>Investigating geological evidence on earthquakes along the Alpine Fault</a:t>
            </a:r>
          </a:p>
        </p:txBody>
      </p:sp>
      <p:pic>
        <p:nvPicPr>
          <p:cNvPr id="4" name="Picture 2" descr="the_alpine_fault_from_space_full_size_portrait"/>
          <p:cNvPicPr>
            <a:picLocks noChangeAspect="1" noChangeArrowheads="1"/>
          </p:cNvPicPr>
          <p:nvPr/>
        </p:nvPicPr>
        <p:blipFill rotWithShape="1">
          <a:blip r:embed="rId2">
            <a:extLst>
              <a:ext uri="{28A0092B-C50C-407E-A947-70E740481C1C}">
                <a14:useLocalDpi xmlns:a14="http://schemas.microsoft.com/office/drawing/2010/main" val="0"/>
              </a:ext>
            </a:extLst>
          </a:blip>
          <a:srcRect b="9916"/>
          <a:stretch/>
        </p:blipFill>
        <p:spPr bwMode="auto">
          <a:xfrm>
            <a:off x="395536" y="271668"/>
            <a:ext cx="3384376" cy="457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861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3154" y="0"/>
            <a:ext cx="4020846" cy="524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the_alpine_fault_from_space_full_size_portrait"/>
          <p:cNvPicPr>
            <a:picLocks noChangeAspect="1" noChangeArrowheads="1"/>
          </p:cNvPicPr>
          <p:nvPr/>
        </p:nvPicPr>
        <p:blipFill rotWithShape="1">
          <a:blip r:embed="rId3">
            <a:extLst>
              <a:ext uri="{28A0092B-C50C-407E-A947-70E740481C1C}">
                <a14:useLocalDpi xmlns:a14="http://schemas.microsoft.com/office/drawing/2010/main" val="0"/>
              </a:ext>
            </a:extLst>
          </a:blip>
          <a:srcRect b="9916"/>
          <a:stretch/>
        </p:blipFill>
        <p:spPr bwMode="auto">
          <a:xfrm>
            <a:off x="34998" y="0"/>
            <a:ext cx="4248472" cy="574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The central section of the Alpine Fault. Source: wiki.gns.cri.n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128" y="4652706"/>
            <a:ext cx="7848872" cy="22052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7504" y="116632"/>
            <a:ext cx="2808312" cy="1569660"/>
          </a:xfrm>
          <a:prstGeom prst="rect">
            <a:avLst/>
          </a:prstGeom>
          <a:noFill/>
        </p:spPr>
        <p:txBody>
          <a:bodyPr wrap="square" rtlCol="0">
            <a:spAutoFit/>
          </a:bodyPr>
          <a:lstStyle/>
          <a:p>
            <a:r>
              <a:rPr lang="en-NZ" sz="2400" dirty="0">
                <a:solidFill>
                  <a:schemeClr val="tx2">
                    <a:lumMod val="20000"/>
                    <a:lumOff val="80000"/>
                  </a:schemeClr>
                </a:solidFill>
              </a:rPr>
              <a:t>Look at how straight the Alpine Fault is down the West  Coast. </a:t>
            </a:r>
          </a:p>
        </p:txBody>
      </p:sp>
      <p:sp>
        <p:nvSpPr>
          <p:cNvPr id="4" name="TextBox 3"/>
          <p:cNvSpPr txBox="1"/>
          <p:nvPr/>
        </p:nvSpPr>
        <p:spPr>
          <a:xfrm>
            <a:off x="4427985" y="82850"/>
            <a:ext cx="3048302" cy="1938992"/>
          </a:xfrm>
          <a:prstGeom prst="rect">
            <a:avLst/>
          </a:prstGeom>
          <a:noFill/>
        </p:spPr>
        <p:txBody>
          <a:bodyPr wrap="square" rtlCol="0">
            <a:spAutoFit/>
          </a:bodyPr>
          <a:lstStyle/>
          <a:p>
            <a:r>
              <a:rPr lang="en-NZ" sz="2400" dirty="0">
                <a:solidFill>
                  <a:schemeClr val="tx2">
                    <a:lumMod val="20000"/>
                    <a:lumOff val="80000"/>
                  </a:schemeClr>
                </a:solidFill>
              </a:rPr>
              <a:t>Note that the Southern Alps are to the right, or South-East of the Alpine Fault</a:t>
            </a:r>
          </a:p>
        </p:txBody>
      </p:sp>
      <p:sp>
        <p:nvSpPr>
          <p:cNvPr id="5" name="TextBox 4"/>
          <p:cNvSpPr txBox="1"/>
          <p:nvPr/>
        </p:nvSpPr>
        <p:spPr>
          <a:xfrm>
            <a:off x="1284031" y="4786684"/>
            <a:ext cx="7871065" cy="461665"/>
          </a:xfrm>
          <a:prstGeom prst="rect">
            <a:avLst/>
          </a:prstGeom>
          <a:noFill/>
        </p:spPr>
        <p:txBody>
          <a:bodyPr wrap="none" rtlCol="0">
            <a:spAutoFit/>
          </a:bodyPr>
          <a:lstStyle/>
          <a:p>
            <a:r>
              <a:rPr lang="en-NZ" sz="2400" dirty="0">
                <a:solidFill>
                  <a:schemeClr val="tx2">
                    <a:lumMod val="20000"/>
                    <a:lumOff val="80000"/>
                  </a:schemeClr>
                </a:solidFill>
              </a:rPr>
              <a:t>Any long straight line seen on Earth is always a fault line</a:t>
            </a:r>
          </a:p>
        </p:txBody>
      </p:sp>
    </p:spTree>
    <p:extLst>
      <p:ext uri="{BB962C8B-B14F-4D97-AF65-F5344CB8AC3E}">
        <p14:creationId xmlns:p14="http://schemas.microsoft.com/office/powerpoint/2010/main" val="3389733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34435"/>
            <a:ext cx="7596336"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3528" y="523719"/>
            <a:ext cx="7596336" cy="5632311"/>
          </a:xfrm>
          <a:prstGeom prst="rect">
            <a:avLst/>
          </a:prstGeom>
          <a:noFill/>
        </p:spPr>
        <p:txBody>
          <a:bodyPr wrap="square" rtlCol="0">
            <a:spAutoFit/>
          </a:bodyPr>
          <a:lstStyle/>
          <a:p>
            <a:pPr algn="r"/>
            <a:r>
              <a:rPr lang="en-NZ" sz="2400" b="1" dirty="0">
                <a:solidFill>
                  <a:srgbClr val="FFFF00"/>
                </a:solidFill>
              </a:rPr>
              <a:t>The Alpine Fault can easily be seen in </a:t>
            </a:r>
          </a:p>
          <a:p>
            <a:pPr algn="r"/>
            <a:r>
              <a:rPr lang="en-NZ" sz="2400" b="1" dirty="0">
                <a:solidFill>
                  <a:srgbClr val="FFFF00"/>
                </a:solidFill>
              </a:rPr>
              <a:t>satellite photos.</a:t>
            </a:r>
          </a:p>
          <a:p>
            <a:pPr algn="r"/>
            <a:r>
              <a:rPr lang="en-NZ" sz="2400" b="1" dirty="0">
                <a:solidFill>
                  <a:srgbClr val="FFFF00"/>
                </a:solidFill>
              </a:rPr>
              <a:t>When the fault line </a:t>
            </a:r>
          </a:p>
          <a:p>
            <a:pPr algn="r"/>
            <a:r>
              <a:rPr lang="en-NZ" sz="2400" b="1" dirty="0">
                <a:solidFill>
                  <a:srgbClr val="FFFF00"/>
                </a:solidFill>
              </a:rPr>
              <a:t>reaches </a:t>
            </a:r>
          </a:p>
          <a:p>
            <a:pPr algn="r"/>
            <a:r>
              <a:rPr lang="en-NZ" sz="2400" b="1" dirty="0">
                <a:solidFill>
                  <a:srgbClr val="FFFF00"/>
                </a:solidFill>
              </a:rPr>
              <a:t>Marlborough </a:t>
            </a:r>
          </a:p>
          <a:p>
            <a:pPr algn="r"/>
            <a:r>
              <a:rPr lang="en-NZ" sz="2400" b="1" dirty="0">
                <a:solidFill>
                  <a:srgbClr val="FFFF00"/>
                </a:solidFill>
              </a:rPr>
              <a:t>it splits into </a:t>
            </a:r>
          </a:p>
          <a:p>
            <a:pPr algn="r"/>
            <a:r>
              <a:rPr lang="en-NZ" sz="2400" b="1" dirty="0">
                <a:solidFill>
                  <a:srgbClr val="FFFF00"/>
                </a:solidFill>
              </a:rPr>
              <a:t>4-5 </a:t>
            </a:r>
          </a:p>
          <a:p>
            <a:pPr algn="r"/>
            <a:r>
              <a:rPr lang="en-NZ" sz="2400" b="1" dirty="0">
                <a:solidFill>
                  <a:srgbClr val="FFFF00"/>
                </a:solidFill>
              </a:rPr>
              <a:t>branches</a:t>
            </a:r>
            <a:r>
              <a:rPr lang="en-NZ" b="1" dirty="0">
                <a:solidFill>
                  <a:srgbClr val="FFFF00"/>
                </a:solidFill>
              </a:rPr>
              <a:t>.</a:t>
            </a:r>
          </a:p>
          <a:p>
            <a:pPr algn="r"/>
            <a:r>
              <a:rPr lang="en-NZ" sz="2400" b="1" dirty="0">
                <a:solidFill>
                  <a:srgbClr val="FFFF00"/>
                </a:solidFill>
              </a:rPr>
              <a:t>One of </a:t>
            </a:r>
          </a:p>
          <a:p>
            <a:pPr algn="r"/>
            <a:r>
              <a:rPr lang="en-NZ" sz="2400" b="1" dirty="0">
                <a:solidFill>
                  <a:srgbClr val="FFFF00"/>
                </a:solidFill>
              </a:rPr>
              <a:t>these runs </a:t>
            </a:r>
          </a:p>
          <a:p>
            <a:pPr algn="r"/>
            <a:r>
              <a:rPr lang="en-NZ" sz="2400" b="1" dirty="0">
                <a:solidFill>
                  <a:srgbClr val="FFFF00"/>
                </a:solidFill>
              </a:rPr>
              <a:t>through</a:t>
            </a:r>
          </a:p>
          <a:p>
            <a:pPr algn="r"/>
            <a:r>
              <a:rPr lang="en-NZ" sz="2400" b="1" dirty="0">
                <a:solidFill>
                  <a:srgbClr val="FFFF00"/>
                </a:solidFill>
              </a:rPr>
              <a:t>St Arnaud </a:t>
            </a:r>
          </a:p>
          <a:p>
            <a:pPr algn="r"/>
            <a:r>
              <a:rPr lang="en-NZ" sz="2400" b="1" dirty="0">
                <a:solidFill>
                  <a:srgbClr val="FFFF00"/>
                </a:solidFill>
              </a:rPr>
              <a:t>and is the </a:t>
            </a:r>
          </a:p>
          <a:p>
            <a:pPr algn="r"/>
            <a:r>
              <a:rPr lang="en-NZ" sz="2400" b="1" dirty="0">
                <a:solidFill>
                  <a:srgbClr val="FFFF00"/>
                </a:solidFill>
              </a:rPr>
              <a:t>one we be </a:t>
            </a:r>
          </a:p>
          <a:p>
            <a:pPr algn="r"/>
            <a:r>
              <a:rPr lang="en-NZ" sz="2400" b="1" dirty="0">
                <a:solidFill>
                  <a:srgbClr val="FFFF00"/>
                </a:solidFill>
              </a:rPr>
              <a:t>studying</a:t>
            </a:r>
          </a:p>
        </p:txBody>
      </p:sp>
    </p:spTree>
    <p:extLst>
      <p:ext uri="{BB962C8B-B14F-4D97-AF65-F5344CB8AC3E}">
        <p14:creationId xmlns:p14="http://schemas.microsoft.com/office/powerpoint/2010/main" val="2043660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5544616" cy="6552728"/>
          </a:xfrm>
          <a:prstGeom prst="rect">
            <a:avLst/>
          </a:prstGeom>
          <a:noFill/>
          <a:ln>
            <a:noFill/>
          </a:ln>
          <a:effectLst/>
        </p:spPr>
      </p:pic>
      <p:sp>
        <p:nvSpPr>
          <p:cNvPr id="2" name="TextBox 1"/>
          <p:cNvSpPr txBox="1"/>
          <p:nvPr/>
        </p:nvSpPr>
        <p:spPr>
          <a:xfrm>
            <a:off x="5724128" y="1412776"/>
            <a:ext cx="3419872" cy="4524315"/>
          </a:xfrm>
          <a:prstGeom prst="rect">
            <a:avLst/>
          </a:prstGeom>
          <a:noFill/>
        </p:spPr>
        <p:txBody>
          <a:bodyPr wrap="square" rtlCol="0">
            <a:spAutoFit/>
          </a:bodyPr>
          <a:lstStyle/>
          <a:p>
            <a:r>
              <a:rPr lang="en-NZ" sz="2400" dirty="0">
                <a:solidFill>
                  <a:schemeClr val="tx2">
                    <a:lumMod val="20000"/>
                    <a:lumOff val="80000"/>
                  </a:schemeClr>
                </a:solidFill>
              </a:rPr>
              <a:t>The colours on this map relate to distinct bands of rock.</a:t>
            </a:r>
          </a:p>
          <a:p>
            <a:r>
              <a:rPr lang="en-NZ" sz="2400" dirty="0">
                <a:solidFill>
                  <a:schemeClr val="tx2">
                    <a:lumMod val="20000"/>
                    <a:lumOff val="80000"/>
                  </a:schemeClr>
                </a:solidFill>
              </a:rPr>
              <a:t>Note that many of the bands of rocks stop suddenly and then reappear many hundreds of kilometres away.</a:t>
            </a:r>
          </a:p>
          <a:p>
            <a:r>
              <a:rPr lang="en-NZ" sz="2400" dirty="0">
                <a:solidFill>
                  <a:schemeClr val="tx2">
                    <a:lumMod val="20000"/>
                    <a:lumOff val="80000"/>
                  </a:schemeClr>
                </a:solidFill>
              </a:rPr>
              <a:t>Relate this to the photo showing the boundary of the Alpine Fault.</a:t>
            </a:r>
          </a:p>
        </p:txBody>
      </p:sp>
    </p:spTree>
    <p:extLst>
      <p:ext uri="{BB962C8B-B14F-4D97-AF65-F5344CB8AC3E}">
        <p14:creationId xmlns:p14="http://schemas.microsoft.com/office/powerpoint/2010/main" val="53124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slidesharecdn.com/southernalps-ppt-120918170841-phpapp02/95/southern-alpsppt-6-728.jpg?cb=1348006215"/>
          <p:cNvPicPr>
            <a:picLocks noChangeAspect="1" noChangeArrowheads="1"/>
          </p:cNvPicPr>
          <p:nvPr/>
        </p:nvPicPr>
        <p:blipFill rotWithShape="1">
          <a:blip r:embed="rId2">
            <a:extLst>
              <a:ext uri="{28A0092B-C50C-407E-A947-70E740481C1C}">
                <a14:useLocalDpi xmlns:a14="http://schemas.microsoft.com/office/drawing/2010/main" val="0"/>
              </a:ext>
            </a:extLst>
          </a:blip>
          <a:srcRect l="18535"/>
          <a:stretch/>
        </p:blipFill>
        <p:spPr bwMode="auto">
          <a:xfrm>
            <a:off x="179512" y="348082"/>
            <a:ext cx="6648252" cy="6120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16822" y="467119"/>
            <a:ext cx="1944216" cy="6001643"/>
          </a:xfrm>
          <a:prstGeom prst="rect">
            <a:avLst/>
          </a:prstGeom>
          <a:noFill/>
        </p:spPr>
        <p:txBody>
          <a:bodyPr wrap="square" rtlCol="0">
            <a:spAutoFit/>
          </a:bodyPr>
          <a:lstStyle/>
          <a:p>
            <a:r>
              <a:rPr lang="en-NZ" sz="2400" dirty="0">
                <a:solidFill>
                  <a:schemeClr val="tx2">
                    <a:lumMod val="20000"/>
                    <a:lumOff val="80000"/>
                  </a:schemeClr>
                </a:solidFill>
              </a:rPr>
              <a:t>These broken bands of rock show us that  these bands were once joined up.</a:t>
            </a:r>
          </a:p>
          <a:p>
            <a:r>
              <a:rPr lang="en-NZ" sz="2400" dirty="0">
                <a:solidFill>
                  <a:schemeClr val="tx2">
                    <a:lumMod val="20000"/>
                    <a:lumOff val="80000"/>
                  </a:schemeClr>
                </a:solidFill>
              </a:rPr>
              <a:t>This cartoon shows how far each band has been separated – over 480 years!! </a:t>
            </a:r>
          </a:p>
        </p:txBody>
      </p:sp>
    </p:spTree>
    <p:extLst>
      <p:ext uri="{BB962C8B-B14F-4D97-AF65-F5344CB8AC3E}">
        <p14:creationId xmlns:p14="http://schemas.microsoft.com/office/powerpoint/2010/main" val="379404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3361855" y="764704"/>
            <a:ext cx="5544616"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altLang="en-US" sz="2400" dirty="0">
                <a:solidFill>
                  <a:schemeClr val="tx2">
                    <a:lumMod val="20000"/>
                    <a:lumOff val="80000"/>
                  </a:schemeClr>
                </a:solidFill>
              </a:rPr>
              <a:t>There is major sideways (lateral) movement along the Alpine Fault</a:t>
            </a:r>
            <a:r>
              <a:rPr lang="en-NZ" altLang="en-US" sz="2400" dirty="0">
                <a:solidFill>
                  <a:schemeClr val="tx2">
                    <a:lumMod val="20000"/>
                    <a:lumOff val="80000"/>
                  </a:schemeClr>
                </a:solidFill>
              </a:rPr>
              <a:t> and t</a:t>
            </a:r>
            <a:r>
              <a:rPr lang="en-GB" altLang="en-US" sz="2400" dirty="0">
                <a:solidFill>
                  <a:schemeClr val="tx2">
                    <a:lumMod val="20000"/>
                    <a:lumOff val="80000"/>
                  </a:schemeClr>
                </a:solidFill>
              </a:rPr>
              <a:t>here is a lot of evidence for this movement.</a:t>
            </a:r>
          </a:p>
          <a:p>
            <a:r>
              <a:rPr lang="en-GB" altLang="en-US" sz="2400" dirty="0">
                <a:solidFill>
                  <a:schemeClr val="tx2">
                    <a:lumMod val="20000"/>
                    <a:lumOff val="80000"/>
                  </a:schemeClr>
                </a:solidFill>
              </a:rPr>
              <a:t>This shows </a:t>
            </a:r>
            <a:r>
              <a:rPr lang="en-GB" altLang="en-US" sz="2400" dirty="0" err="1">
                <a:solidFill>
                  <a:schemeClr val="tx2">
                    <a:lumMod val="20000"/>
                    <a:lumOff val="80000"/>
                  </a:schemeClr>
                </a:solidFill>
              </a:rPr>
              <a:t>Dunite</a:t>
            </a:r>
            <a:r>
              <a:rPr lang="en-GB" altLang="en-US" sz="2400" dirty="0">
                <a:solidFill>
                  <a:schemeClr val="tx2">
                    <a:lumMod val="20000"/>
                    <a:lumOff val="80000"/>
                  </a:schemeClr>
                </a:solidFill>
              </a:rPr>
              <a:t> – a distinctive band of rock found at the top of the SI as Dun Mountain and the Red Hills near the Nelson Lakes. The rest of the Red Hills are found in Fiordland at the bottom of the SI.</a:t>
            </a:r>
            <a:endParaRPr lang="en-NZ" altLang="en-US" sz="2400" dirty="0">
              <a:solidFill>
                <a:schemeClr val="tx2">
                  <a:lumMod val="20000"/>
                  <a:lumOff val="80000"/>
                </a:schemeClr>
              </a:solidFill>
            </a:endParaRPr>
          </a:p>
          <a:p>
            <a:r>
              <a:rPr lang="en-GB" altLang="en-US" sz="2400" dirty="0">
                <a:solidFill>
                  <a:schemeClr val="tx2">
                    <a:lumMod val="20000"/>
                    <a:lumOff val="80000"/>
                  </a:schemeClr>
                </a:solidFill>
              </a:rPr>
              <a:t>Over 15–20 million years, rocks have moved apart 480 km</a:t>
            </a:r>
            <a:endParaRPr lang="en-NZ" altLang="en-US" sz="2400" dirty="0">
              <a:solidFill>
                <a:schemeClr val="tx2">
                  <a:lumMod val="20000"/>
                  <a:lumOff val="80000"/>
                </a:schemeClr>
              </a:solidFill>
            </a:endParaRPr>
          </a:p>
          <a:p>
            <a:r>
              <a:rPr lang="en-GB" altLang="en-US" sz="2400" dirty="0">
                <a:solidFill>
                  <a:schemeClr val="tx2">
                    <a:lumMod val="20000"/>
                    <a:lumOff val="80000"/>
                  </a:schemeClr>
                </a:solidFill>
              </a:rPr>
              <a:t>Separate mountains, in the north and south of the SI contain rocks that were once in the same place. </a:t>
            </a:r>
            <a:endParaRPr lang="en-NZ" altLang="en-US" sz="2400" dirty="0">
              <a:solidFill>
                <a:schemeClr val="tx2">
                  <a:lumMod val="20000"/>
                  <a:lumOff val="80000"/>
                </a:schemeClr>
              </a:solidFill>
            </a:endParaRPr>
          </a:p>
        </p:txBody>
      </p:sp>
      <p:pic>
        <p:nvPicPr>
          <p:cNvPr id="24579" name="Picture 1" descr="Rocks offset along the Alpine Fa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288"/>
            <a:ext cx="2957512"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66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09" t="12120" r="1707" b="7053"/>
          <a:stretch/>
        </p:blipFill>
        <p:spPr bwMode="auto">
          <a:xfrm>
            <a:off x="198525" y="316751"/>
            <a:ext cx="8045883" cy="4761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8525" y="5103138"/>
            <a:ext cx="8852022" cy="1569660"/>
          </a:xfrm>
          <a:prstGeom prst="rect">
            <a:avLst/>
          </a:prstGeom>
          <a:noFill/>
        </p:spPr>
        <p:txBody>
          <a:bodyPr wrap="square" rtlCol="0">
            <a:spAutoFit/>
          </a:bodyPr>
          <a:lstStyle/>
          <a:p>
            <a:r>
              <a:rPr lang="en-NZ" sz="2400" dirty="0">
                <a:solidFill>
                  <a:schemeClr val="tx2">
                    <a:lumMod val="20000"/>
                    <a:lumOff val="80000"/>
                  </a:schemeClr>
                </a:solidFill>
              </a:rPr>
              <a:t>The Red Hills near St Arnaud, which look quite different from the surrounding hills. The Wairau rivers runs along the fault.</a:t>
            </a:r>
          </a:p>
          <a:p>
            <a:r>
              <a:rPr lang="en-NZ" sz="2400" dirty="0">
                <a:solidFill>
                  <a:schemeClr val="tx2">
                    <a:lumMod val="20000"/>
                    <a:lumOff val="80000"/>
                  </a:schemeClr>
                </a:solidFill>
              </a:rPr>
              <a:t>The high magnesium content of the rock means that only low, scrubby plants will grow on it.</a:t>
            </a:r>
          </a:p>
        </p:txBody>
      </p:sp>
    </p:spTree>
    <p:extLst>
      <p:ext uri="{BB962C8B-B14F-4D97-AF65-F5344CB8AC3E}">
        <p14:creationId xmlns:p14="http://schemas.microsoft.com/office/powerpoint/2010/main" val="1208084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otago.ac.nz/geology/resources/gallery/2011_photo_comp/red_hills_hi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83" y="18864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1452" y="5946712"/>
            <a:ext cx="8149031" cy="830997"/>
          </a:xfrm>
          <a:prstGeom prst="rect">
            <a:avLst/>
          </a:prstGeom>
        </p:spPr>
        <p:txBody>
          <a:bodyPr wrap="square">
            <a:spAutoFit/>
          </a:bodyPr>
          <a:lstStyle/>
          <a:p>
            <a:r>
              <a:rPr lang="en-NZ" sz="2400" dirty="0">
                <a:solidFill>
                  <a:schemeClr val="tx2">
                    <a:lumMod val="20000"/>
                    <a:lumOff val="80000"/>
                  </a:schemeClr>
                </a:solidFill>
              </a:rPr>
              <a:t>The Red Hills near St Arnaud, which look quite different from the surrounding hills. </a:t>
            </a:r>
          </a:p>
        </p:txBody>
      </p:sp>
    </p:spTree>
    <p:extLst>
      <p:ext uri="{BB962C8B-B14F-4D97-AF65-F5344CB8AC3E}">
        <p14:creationId xmlns:p14="http://schemas.microsoft.com/office/powerpoint/2010/main" val="3886076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5661248"/>
            <a:ext cx="7704856" cy="954107"/>
          </a:xfrm>
          <a:prstGeom prst="rect">
            <a:avLst/>
          </a:prstGeom>
          <a:noFill/>
        </p:spPr>
        <p:txBody>
          <a:bodyPr wrap="square" rtlCol="0">
            <a:spAutoFit/>
          </a:bodyPr>
          <a:lstStyle/>
          <a:p>
            <a:r>
              <a:rPr lang="en-NZ" sz="2800" dirty="0">
                <a:solidFill>
                  <a:schemeClr val="tx2">
                    <a:lumMod val="20000"/>
                    <a:lumOff val="80000"/>
                  </a:schemeClr>
                </a:solidFill>
              </a:rPr>
              <a:t>Above is the West coast  – where the mountains meet the plain is the Alpine Fault.</a:t>
            </a:r>
          </a:p>
        </p:txBody>
      </p:sp>
      <p:pic>
        <p:nvPicPr>
          <p:cNvPr id="4" name="Picture 5" descr="The Alpine Fa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33" y="260648"/>
            <a:ext cx="77755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121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79"/>
            <a:ext cx="4829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292080" y="1268760"/>
            <a:ext cx="3635896" cy="4031873"/>
          </a:xfrm>
          <a:prstGeom prst="rect">
            <a:avLst/>
          </a:prstGeom>
        </p:spPr>
        <p:txBody>
          <a:bodyPr wrap="square">
            <a:spAutoFit/>
          </a:bodyPr>
          <a:lstStyle/>
          <a:p>
            <a:r>
              <a:rPr lang="en-NZ" sz="3200" dirty="0">
                <a:solidFill>
                  <a:schemeClr val="tx2">
                    <a:lumMod val="20000"/>
                    <a:lumOff val="80000"/>
                  </a:schemeClr>
                </a:solidFill>
              </a:rPr>
              <a:t>To the left you can see the Alpine Fault down the bottom near Milford Sound. You can just see the other Red Hills on the left.</a:t>
            </a:r>
          </a:p>
        </p:txBody>
      </p:sp>
    </p:spTree>
    <p:extLst>
      <p:ext uri="{BB962C8B-B14F-4D97-AF65-F5344CB8AC3E}">
        <p14:creationId xmlns:p14="http://schemas.microsoft.com/office/powerpoint/2010/main" val="895551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oking north through the Haast landscape, the Alpine Fault is a prominent feature and can be seen here cutting through forested slopes in the remote upper  Duncan River, 70km southwest of Haast. In the middle right are tussock covered sedimentary and volcanic rocks aged between 190 and 145 million years.  Farther northeast is the distinctively red-brown Olivine Range and in the far distance are the snow-capped Southern Alps, composed mostly of schist.  Photo - Lloyd Homer, GNS Science."/>
          <p:cNvPicPr/>
          <p:nvPr/>
        </p:nvPicPr>
        <p:blipFill>
          <a:blip r:embed="rId2">
            <a:extLst>
              <a:ext uri="{28A0092B-C50C-407E-A947-70E740481C1C}">
                <a14:useLocalDpi xmlns:a14="http://schemas.microsoft.com/office/drawing/2010/main" val="0"/>
              </a:ext>
            </a:extLst>
          </a:blip>
          <a:srcRect/>
          <a:stretch>
            <a:fillRect/>
          </a:stretch>
        </p:blipFill>
        <p:spPr bwMode="auto">
          <a:xfrm>
            <a:off x="388446" y="548680"/>
            <a:ext cx="7495922" cy="5112568"/>
          </a:xfrm>
          <a:prstGeom prst="rect">
            <a:avLst/>
          </a:prstGeom>
          <a:noFill/>
          <a:ln>
            <a:noFill/>
          </a:ln>
        </p:spPr>
      </p:pic>
      <p:sp>
        <p:nvSpPr>
          <p:cNvPr id="3" name="TextBox 2"/>
          <p:cNvSpPr txBox="1"/>
          <p:nvPr/>
        </p:nvSpPr>
        <p:spPr>
          <a:xfrm>
            <a:off x="1475656" y="5805263"/>
            <a:ext cx="5104282" cy="584775"/>
          </a:xfrm>
          <a:prstGeom prst="rect">
            <a:avLst/>
          </a:prstGeom>
          <a:noFill/>
        </p:spPr>
        <p:txBody>
          <a:bodyPr wrap="none" rtlCol="0">
            <a:spAutoFit/>
          </a:bodyPr>
          <a:lstStyle/>
          <a:p>
            <a:r>
              <a:rPr lang="en-NZ" sz="3200" dirty="0">
                <a:solidFill>
                  <a:schemeClr val="tx2">
                    <a:lumMod val="20000"/>
                    <a:lumOff val="80000"/>
                  </a:schemeClr>
                </a:solidFill>
              </a:rPr>
              <a:t>The Red Hills looking north</a:t>
            </a:r>
          </a:p>
        </p:txBody>
      </p:sp>
    </p:spTree>
    <p:extLst>
      <p:ext uri="{BB962C8B-B14F-4D97-AF65-F5344CB8AC3E}">
        <p14:creationId xmlns:p14="http://schemas.microsoft.com/office/powerpoint/2010/main" val="3605401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The New Zealand continent"/>
          <p:cNvPicPr>
            <a:picLocks noChangeAspect="1" noChangeArrowheads="1"/>
          </p:cNvPicPr>
          <p:nvPr/>
        </p:nvPicPr>
        <p:blipFill>
          <a:blip r:embed="rId2">
            <a:extLst>
              <a:ext uri="{28A0092B-C50C-407E-A947-70E740481C1C}">
                <a14:useLocalDpi xmlns:a14="http://schemas.microsoft.com/office/drawing/2010/main" val="0"/>
              </a:ext>
            </a:extLst>
          </a:blip>
          <a:srcRect l="9967" t="11377" r="10741" b="11722"/>
          <a:stretch>
            <a:fillRect/>
          </a:stretch>
        </p:blipFill>
        <p:spPr bwMode="auto">
          <a:xfrm>
            <a:off x="216642" y="248132"/>
            <a:ext cx="5357576" cy="640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noChangeArrowheads="1"/>
          </p:cNvSpPr>
          <p:nvPr/>
        </p:nvSpPr>
        <p:spPr bwMode="auto">
          <a:xfrm>
            <a:off x="5691268" y="569359"/>
            <a:ext cx="3462896" cy="579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26960" rIns="91440" bIns="0" numCol="1" anchor="ctr" anchorCtr="0" compatLnSpc="1">
            <a:prstTxWarp prst="textNoShape">
              <a:avLst/>
            </a:prstTxWarp>
            <a:spAutoFit/>
          </a:bodyPr>
          <a:lstStyle/>
          <a:p>
            <a:pPr lvl="0" fontAlgn="base">
              <a:spcBef>
                <a:spcPct val="0"/>
              </a:spcBef>
              <a:spcAft>
                <a:spcPct val="0"/>
              </a:spcAft>
            </a:pPr>
            <a:r>
              <a:rPr kumimoji="0" lang="en-NZ" sz="2800" b="0" i="0" u="none" strike="noStrike" cap="none" normalizeH="0" baseline="0" dirty="0">
                <a:ln>
                  <a:noFill/>
                </a:ln>
                <a:solidFill>
                  <a:schemeClr val="tx2">
                    <a:lumMod val="20000"/>
                    <a:lumOff val="80000"/>
                  </a:schemeClr>
                </a:solidFill>
                <a:effectLst/>
                <a:latin typeface="Calibri" pitchFamily="34" charset="0"/>
                <a:ea typeface="Times New Roman" pitchFamily="18" charset="0"/>
                <a:cs typeface="Arial" pitchFamily="34" charset="0"/>
              </a:rPr>
              <a:t>New Zealand is </a:t>
            </a:r>
            <a:br>
              <a:rPr kumimoji="0" lang="en-NZ" sz="2800" b="0" i="0" u="none" strike="noStrike" cap="none" normalizeH="0" baseline="0" dirty="0">
                <a:ln>
                  <a:noFill/>
                </a:ln>
                <a:solidFill>
                  <a:schemeClr val="tx2">
                    <a:lumMod val="20000"/>
                    <a:lumOff val="80000"/>
                  </a:schemeClr>
                </a:solidFill>
                <a:effectLst/>
                <a:latin typeface="Calibri" pitchFamily="34" charset="0"/>
                <a:ea typeface="Times New Roman" pitchFamily="18" charset="0"/>
                <a:cs typeface="Arial" pitchFamily="34" charset="0"/>
              </a:rPr>
            </a:br>
            <a:r>
              <a:rPr kumimoji="0" lang="en-NZ" sz="2800" b="0" i="0" u="none" strike="noStrike" cap="none" normalizeH="0" baseline="0" dirty="0">
                <a:ln>
                  <a:noFill/>
                </a:ln>
                <a:solidFill>
                  <a:schemeClr val="tx2">
                    <a:lumMod val="20000"/>
                    <a:lumOff val="80000"/>
                  </a:schemeClr>
                </a:solidFill>
                <a:effectLst/>
                <a:latin typeface="Calibri" pitchFamily="34" charset="0"/>
                <a:ea typeface="Times New Roman" pitchFamily="18" charset="0"/>
                <a:cs typeface="Arial" pitchFamily="34" charset="0"/>
              </a:rPr>
              <a:t>the highest part of a </a:t>
            </a:r>
            <a:r>
              <a:rPr lang="en-NZ" sz="2800" dirty="0">
                <a:solidFill>
                  <a:schemeClr val="tx2">
                    <a:lumMod val="20000"/>
                    <a:lumOff val="80000"/>
                  </a:schemeClr>
                </a:solidFill>
                <a:latin typeface="Calibri" pitchFamily="34" charset="0"/>
                <a:ea typeface="Times New Roman" pitchFamily="18" charset="0"/>
                <a:cs typeface="Arial" pitchFamily="34" charset="0"/>
              </a:rPr>
              <a:t>small submerged continent </a:t>
            </a:r>
            <a:r>
              <a:rPr kumimoji="0" lang="en-NZ" sz="2800" b="0" i="0" u="none" strike="noStrike" cap="none" normalizeH="0" baseline="0" dirty="0">
                <a:ln>
                  <a:noFill/>
                </a:ln>
                <a:solidFill>
                  <a:schemeClr val="tx2">
                    <a:lumMod val="20000"/>
                    <a:lumOff val="80000"/>
                  </a:schemeClr>
                </a:solidFill>
                <a:effectLst/>
                <a:latin typeface="Calibri" pitchFamily="34" charset="0"/>
                <a:ea typeface="Times New Roman" pitchFamily="18" charset="0"/>
                <a:cs typeface="Arial" pitchFamily="34" charset="0"/>
              </a:rPr>
              <a:t>called Zealandia. It was once part of the enormous continent of Gondwanaland.</a:t>
            </a:r>
            <a:endParaRPr kumimoji="0" lang="en-NZ" sz="2800" b="1" i="0" u="none" strike="noStrike" cap="none" normalizeH="0" baseline="0" dirty="0">
              <a:ln>
                <a:noFill/>
              </a:ln>
              <a:solidFill>
                <a:schemeClr val="tx2">
                  <a:lumMod val="20000"/>
                  <a:lumOff val="80000"/>
                </a:schemeClr>
              </a:solidFill>
              <a:effectLst/>
              <a:latin typeface="Cambria" pitchFamily="18"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Z" sz="2400" b="0" i="0" u="none" strike="noStrike" cap="none" normalizeH="0" baseline="0" dirty="0">
                <a:ln>
                  <a:noFill/>
                </a:ln>
                <a:solidFill>
                  <a:schemeClr val="tx2">
                    <a:lumMod val="20000"/>
                    <a:lumOff val="80000"/>
                  </a:schemeClr>
                </a:solidFill>
                <a:effectLst/>
                <a:latin typeface="Arial" pitchFamily="34" charset="0"/>
                <a:ea typeface="Calibri" pitchFamily="34" charset="0"/>
                <a:cs typeface="Times New Roman" pitchFamily="18" charset="0"/>
              </a:rPr>
              <a:t>The base rocks of the South Island, which eventually became the Southern Alps, were formed 280 million years ago. </a:t>
            </a:r>
            <a:endParaRPr kumimoji="0" lang="en-NZ" sz="3600" b="0" i="0" u="none" strike="noStrike" cap="none" normalizeH="0" baseline="0" dirty="0">
              <a:ln>
                <a:noFill/>
              </a:ln>
              <a:solidFill>
                <a:schemeClr val="tx2">
                  <a:lumMod val="20000"/>
                  <a:lumOff val="80000"/>
                </a:schemeClr>
              </a:solidFill>
              <a:effectLst/>
              <a:latin typeface="Arial" pitchFamily="34" charset="0"/>
              <a:cs typeface="Arial" pitchFamily="34" charset="0"/>
            </a:endParaRPr>
          </a:p>
        </p:txBody>
      </p:sp>
    </p:spTree>
    <p:extLst>
      <p:ext uri="{BB962C8B-B14F-4D97-AF65-F5344CB8AC3E}">
        <p14:creationId xmlns:p14="http://schemas.microsoft.com/office/powerpoint/2010/main" val="4086006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544" y="5998871"/>
            <a:ext cx="7200800" cy="584775"/>
          </a:xfrm>
          <a:prstGeom prst="rect">
            <a:avLst/>
          </a:prstGeom>
          <a:noFill/>
        </p:spPr>
        <p:txBody>
          <a:bodyPr wrap="square" rtlCol="0">
            <a:spAutoFit/>
          </a:bodyPr>
          <a:lstStyle/>
          <a:p>
            <a:r>
              <a:rPr lang="en-NZ" sz="3200" dirty="0"/>
              <a:t>Red Hills near Fiordland</a:t>
            </a:r>
          </a:p>
        </p:txBody>
      </p:sp>
      <p:pic>
        <p:nvPicPr>
          <p:cNvPr id="7170" name="Picture 2" descr="http://www.flyinn.co.nz/wp-content/uploads/2011/12/The-Red-Hills.-Unusual-for-their-position-in-the-middle-of-otherwise-forested-Fiordland-and-Mt-Aspiring-National-Parks.-David-and-Pat.-Jan-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4" y="476672"/>
            <a:ext cx="7200820" cy="5400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684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all-geo.org/highlyallochthonous/wp-content/uploads/2010/09/AerialphotoAlpineFaiult.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528" y="461222"/>
            <a:ext cx="5904656" cy="5976664"/>
          </a:xfrm>
          <a:prstGeom prst="rect">
            <a:avLst/>
          </a:prstGeom>
          <a:noFill/>
          <a:ln>
            <a:noFill/>
          </a:ln>
        </p:spPr>
      </p:pic>
      <p:sp>
        <p:nvSpPr>
          <p:cNvPr id="5" name="TextBox 4"/>
          <p:cNvSpPr txBox="1"/>
          <p:nvPr/>
        </p:nvSpPr>
        <p:spPr>
          <a:xfrm>
            <a:off x="6372200" y="1484784"/>
            <a:ext cx="2592288" cy="3046988"/>
          </a:xfrm>
          <a:prstGeom prst="rect">
            <a:avLst/>
          </a:prstGeom>
          <a:noFill/>
        </p:spPr>
        <p:txBody>
          <a:bodyPr wrap="square" rtlCol="0">
            <a:spAutoFit/>
          </a:bodyPr>
          <a:lstStyle/>
          <a:p>
            <a:r>
              <a:rPr lang="en-NZ" sz="3200" dirty="0"/>
              <a:t>This is where the Alpine Fault meets the sea near Milford Sound</a:t>
            </a:r>
          </a:p>
        </p:txBody>
      </p:sp>
    </p:spTree>
    <p:extLst>
      <p:ext uri="{BB962C8B-B14F-4D97-AF65-F5344CB8AC3E}">
        <p14:creationId xmlns:p14="http://schemas.microsoft.com/office/powerpoint/2010/main" val="3834955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1700808"/>
            <a:ext cx="8352928" cy="3108543"/>
          </a:xfrm>
          <a:prstGeom prst="rect">
            <a:avLst/>
          </a:prstGeom>
          <a:noFill/>
        </p:spPr>
        <p:txBody>
          <a:bodyPr wrap="square" rtlCol="0">
            <a:spAutoFit/>
          </a:bodyPr>
          <a:lstStyle/>
          <a:p>
            <a:r>
              <a:rPr lang="en-NZ" sz="2800" dirty="0"/>
              <a:t>Watch these short video clips on the Alpine Fault:</a:t>
            </a:r>
          </a:p>
          <a:p>
            <a:r>
              <a:rPr lang="en-NZ" sz="2800" u="sng" dirty="0">
                <a:hlinkClick r:id="rId2"/>
              </a:rPr>
              <a:t>http://www.3news.co.nz/tvshows/campbelllive/the-risk-of-the-alpine-fault-2013072617</a:t>
            </a:r>
            <a:br>
              <a:rPr lang="en-NZ" sz="2800" u="sng" dirty="0"/>
            </a:br>
            <a:endParaRPr lang="en-NZ" sz="2800" u="sng" dirty="0"/>
          </a:p>
          <a:p>
            <a:r>
              <a:rPr lang="en-NZ" sz="2800" u="sng" dirty="0">
                <a:hlinkClick r:id="rId3"/>
              </a:rPr>
              <a:t>https://www.youtube.com/watch?v=n9ZPq5FRmnE</a:t>
            </a:r>
            <a:br>
              <a:rPr lang="en-NZ" sz="2800" dirty="0"/>
            </a:br>
            <a:r>
              <a:rPr lang="en-NZ" sz="2800" u="sng" dirty="0">
                <a:hlinkClick r:id="rId4"/>
              </a:rPr>
              <a:t>https://www.youtube.com/watch?v=jQ1xYGy1Cd8</a:t>
            </a:r>
            <a:br>
              <a:rPr lang="en-NZ" sz="2800" dirty="0"/>
            </a:br>
            <a:r>
              <a:rPr lang="en-NZ" sz="2800" dirty="0"/>
              <a:t>drilling into the Alpine Fault </a:t>
            </a:r>
          </a:p>
        </p:txBody>
      </p:sp>
    </p:spTree>
    <p:extLst>
      <p:ext uri="{BB962C8B-B14F-4D97-AF65-F5344CB8AC3E}">
        <p14:creationId xmlns:p14="http://schemas.microsoft.com/office/powerpoint/2010/main" val="692664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graphicFrame>
        <p:nvGraphicFramePr>
          <p:cNvPr id="3" name="Object 2"/>
          <p:cNvGraphicFramePr>
            <a:graphicFrameLocks noChangeAspect="1"/>
          </p:cNvGraphicFramePr>
          <p:nvPr>
            <p:extLst>
              <p:ext uri="{D42A27DB-BD31-4B8C-83A1-F6EECF244321}">
                <p14:modId xmlns:p14="http://schemas.microsoft.com/office/powerpoint/2010/main" val="1290954425"/>
              </p:ext>
            </p:extLst>
          </p:nvPr>
        </p:nvGraphicFramePr>
        <p:xfrm>
          <a:off x="0" y="0"/>
          <a:ext cx="6548377" cy="5256584"/>
        </p:xfrm>
        <a:graphic>
          <a:graphicData uri="http://schemas.openxmlformats.org/presentationml/2006/ole">
            <mc:AlternateContent xmlns:mc="http://schemas.openxmlformats.org/markup-compatibility/2006">
              <mc:Choice xmlns:v="urn:schemas-microsoft-com:vml" Requires="v">
                <p:oleObj spid="_x0000_s8233" r:id="rId3" imgW="14114286" imgH="11333333" progId="MSPhotoEd.3">
                  <p:embed/>
                </p:oleObj>
              </mc:Choice>
              <mc:Fallback>
                <p:oleObj r:id="rId3" imgW="14114286" imgH="1133333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548377" cy="5256584"/>
                      </a:xfrm>
                      <a:prstGeom prst="rect">
                        <a:avLst/>
                      </a:prstGeom>
                      <a:noFill/>
                      <a:ln w="28575">
                        <a:solidFill>
                          <a:schemeClr val="tx1"/>
                        </a:solidFill>
                      </a:ln>
                    </p:spPr>
                  </p:pic>
                </p:oleObj>
              </mc:Fallback>
            </mc:AlternateContent>
          </a:graphicData>
        </a:graphic>
      </p:graphicFrame>
      <p:sp>
        <p:nvSpPr>
          <p:cNvPr id="4" name="Freeform 3"/>
          <p:cNvSpPr/>
          <p:nvPr/>
        </p:nvSpPr>
        <p:spPr>
          <a:xfrm>
            <a:off x="2904171" y="1744677"/>
            <a:ext cx="3307642" cy="2418344"/>
          </a:xfrm>
          <a:custGeom>
            <a:avLst/>
            <a:gdLst>
              <a:gd name="connsiteX0" fmla="*/ 0 w 3307642"/>
              <a:gd name="connsiteY0" fmla="*/ 0 h 2827606"/>
              <a:gd name="connsiteX1" fmla="*/ 351692 w 3307642"/>
              <a:gd name="connsiteY1" fmla="*/ 28135 h 2827606"/>
              <a:gd name="connsiteX2" fmla="*/ 436099 w 3307642"/>
              <a:gd name="connsiteY2" fmla="*/ 70338 h 2827606"/>
              <a:gd name="connsiteX3" fmla="*/ 520505 w 3307642"/>
              <a:gd name="connsiteY3" fmla="*/ 98473 h 2827606"/>
              <a:gd name="connsiteX4" fmla="*/ 745588 w 3307642"/>
              <a:gd name="connsiteY4" fmla="*/ 126609 h 2827606"/>
              <a:gd name="connsiteX5" fmla="*/ 829994 w 3307642"/>
              <a:gd name="connsiteY5" fmla="*/ 154744 h 2827606"/>
              <a:gd name="connsiteX6" fmla="*/ 928468 w 3307642"/>
              <a:gd name="connsiteY6" fmla="*/ 182880 h 2827606"/>
              <a:gd name="connsiteX7" fmla="*/ 1237957 w 3307642"/>
              <a:gd name="connsiteY7" fmla="*/ 196947 h 2827606"/>
              <a:gd name="connsiteX8" fmla="*/ 1280160 w 3307642"/>
              <a:gd name="connsiteY8" fmla="*/ 211015 h 2827606"/>
              <a:gd name="connsiteX9" fmla="*/ 1392702 w 3307642"/>
              <a:gd name="connsiteY9" fmla="*/ 239150 h 2827606"/>
              <a:gd name="connsiteX10" fmla="*/ 1519311 w 3307642"/>
              <a:gd name="connsiteY10" fmla="*/ 281353 h 2827606"/>
              <a:gd name="connsiteX11" fmla="*/ 1561514 w 3307642"/>
              <a:gd name="connsiteY11" fmla="*/ 295421 h 2827606"/>
              <a:gd name="connsiteX12" fmla="*/ 1772529 w 3307642"/>
              <a:gd name="connsiteY12" fmla="*/ 323557 h 2827606"/>
              <a:gd name="connsiteX13" fmla="*/ 1856936 w 3307642"/>
              <a:gd name="connsiteY13" fmla="*/ 351692 h 2827606"/>
              <a:gd name="connsiteX14" fmla="*/ 1899139 w 3307642"/>
              <a:gd name="connsiteY14" fmla="*/ 365760 h 2827606"/>
              <a:gd name="connsiteX15" fmla="*/ 2067951 w 3307642"/>
              <a:gd name="connsiteY15" fmla="*/ 379827 h 2827606"/>
              <a:gd name="connsiteX16" fmla="*/ 2039816 w 3307642"/>
              <a:gd name="connsiteY16" fmla="*/ 506437 h 2827606"/>
              <a:gd name="connsiteX17" fmla="*/ 1997612 w 3307642"/>
              <a:gd name="connsiteY17" fmla="*/ 548640 h 2827606"/>
              <a:gd name="connsiteX18" fmla="*/ 1913206 w 3307642"/>
              <a:gd name="connsiteY18" fmla="*/ 661181 h 2827606"/>
              <a:gd name="connsiteX19" fmla="*/ 1871003 w 3307642"/>
              <a:gd name="connsiteY19" fmla="*/ 675249 h 2827606"/>
              <a:gd name="connsiteX20" fmla="*/ 1772529 w 3307642"/>
              <a:gd name="connsiteY20" fmla="*/ 731520 h 2827606"/>
              <a:gd name="connsiteX21" fmla="*/ 1702191 w 3307642"/>
              <a:gd name="connsiteY21" fmla="*/ 815926 h 2827606"/>
              <a:gd name="connsiteX22" fmla="*/ 1659988 w 3307642"/>
              <a:gd name="connsiteY22" fmla="*/ 844061 h 2827606"/>
              <a:gd name="connsiteX23" fmla="*/ 1603717 w 3307642"/>
              <a:gd name="connsiteY23" fmla="*/ 914400 h 2827606"/>
              <a:gd name="connsiteX24" fmla="*/ 1561514 w 3307642"/>
              <a:gd name="connsiteY24" fmla="*/ 928467 h 2827606"/>
              <a:gd name="connsiteX25" fmla="*/ 1491176 w 3307642"/>
              <a:gd name="connsiteY25" fmla="*/ 984738 h 2827606"/>
              <a:gd name="connsiteX26" fmla="*/ 1392702 w 3307642"/>
              <a:gd name="connsiteY26" fmla="*/ 1055077 h 2827606"/>
              <a:gd name="connsiteX27" fmla="*/ 1322363 w 3307642"/>
              <a:gd name="connsiteY27" fmla="*/ 1111347 h 2827606"/>
              <a:gd name="connsiteX28" fmla="*/ 1237957 w 3307642"/>
              <a:gd name="connsiteY28" fmla="*/ 1153550 h 2827606"/>
              <a:gd name="connsiteX29" fmla="*/ 1181686 w 3307642"/>
              <a:gd name="connsiteY29" fmla="*/ 1209821 h 2827606"/>
              <a:gd name="connsiteX30" fmla="*/ 1153551 w 3307642"/>
              <a:gd name="connsiteY30" fmla="*/ 1237957 h 2827606"/>
              <a:gd name="connsiteX31" fmla="*/ 1111348 w 3307642"/>
              <a:gd name="connsiteY31" fmla="*/ 1266092 h 2827606"/>
              <a:gd name="connsiteX32" fmla="*/ 1055077 w 3307642"/>
              <a:gd name="connsiteY32" fmla="*/ 1322363 h 2827606"/>
              <a:gd name="connsiteX33" fmla="*/ 1012874 w 3307642"/>
              <a:gd name="connsiteY33" fmla="*/ 1350498 h 2827606"/>
              <a:gd name="connsiteX34" fmla="*/ 914400 w 3307642"/>
              <a:gd name="connsiteY34" fmla="*/ 1448972 h 2827606"/>
              <a:gd name="connsiteX35" fmla="*/ 872197 w 3307642"/>
              <a:gd name="connsiteY35" fmla="*/ 1491175 h 2827606"/>
              <a:gd name="connsiteX36" fmla="*/ 773723 w 3307642"/>
              <a:gd name="connsiteY36" fmla="*/ 1519310 h 2827606"/>
              <a:gd name="connsiteX37" fmla="*/ 731520 w 3307642"/>
              <a:gd name="connsiteY37" fmla="*/ 1547446 h 2827606"/>
              <a:gd name="connsiteX38" fmla="*/ 647114 w 3307642"/>
              <a:gd name="connsiteY38" fmla="*/ 1631852 h 2827606"/>
              <a:gd name="connsiteX39" fmla="*/ 604911 w 3307642"/>
              <a:gd name="connsiteY39" fmla="*/ 1659987 h 2827606"/>
              <a:gd name="connsiteX40" fmla="*/ 548640 w 3307642"/>
              <a:gd name="connsiteY40" fmla="*/ 1716258 h 2827606"/>
              <a:gd name="connsiteX41" fmla="*/ 562708 w 3307642"/>
              <a:gd name="connsiteY41" fmla="*/ 1758461 h 2827606"/>
              <a:gd name="connsiteX42" fmla="*/ 618979 w 3307642"/>
              <a:gd name="connsiteY42" fmla="*/ 1772529 h 2827606"/>
              <a:gd name="connsiteX43" fmla="*/ 731520 w 3307642"/>
              <a:gd name="connsiteY43" fmla="*/ 1786597 h 2827606"/>
              <a:gd name="connsiteX44" fmla="*/ 815926 w 3307642"/>
              <a:gd name="connsiteY44" fmla="*/ 1814732 h 2827606"/>
              <a:gd name="connsiteX45" fmla="*/ 886265 w 3307642"/>
              <a:gd name="connsiteY45" fmla="*/ 1871003 h 2827606"/>
              <a:gd name="connsiteX46" fmla="*/ 956603 w 3307642"/>
              <a:gd name="connsiteY46" fmla="*/ 1885070 h 2827606"/>
              <a:gd name="connsiteX47" fmla="*/ 998806 w 3307642"/>
              <a:gd name="connsiteY47" fmla="*/ 1899138 h 2827606"/>
              <a:gd name="connsiteX48" fmla="*/ 1055077 w 3307642"/>
              <a:gd name="connsiteY48" fmla="*/ 1913206 h 2827606"/>
              <a:gd name="connsiteX49" fmla="*/ 1097280 w 3307642"/>
              <a:gd name="connsiteY49" fmla="*/ 1927273 h 2827606"/>
              <a:gd name="connsiteX50" fmla="*/ 1153551 w 3307642"/>
              <a:gd name="connsiteY50" fmla="*/ 1941341 h 2827606"/>
              <a:gd name="connsiteX51" fmla="*/ 1195754 w 3307642"/>
              <a:gd name="connsiteY51" fmla="*/ 1955409 h 2827606"/>
              <a:gd name="connsiteX52" fmla="*/ 1266092 w 3307642"/>
              <a:gd name="connsiteY52" fmla="*/ 1969477 h 2827606"/>
              <a:gd name="connsiteX53" fmla="*/ 1308296 w 3307642"/>
              <a:gd name="connsiteY53" fmla="*/ 1997612 h 2827606"/>
              <a:gd name="connsiteX54" fmla="*/ 1392702 w 3307642"/>
              <a:gd name="connsiteY54" fmla="*/ 2039815 h 2827606"/>
              <a:gd name="connsiteX55" fmla="*/ 1519311 w 3307642"/>
              <a:gd name="connsiteY55" fmla="*/ 2110153 h 2827606"/>
              <a:gd name="connsiteX56" fmla="*/ 1575582 w 3307642"/>
              <a:gd name="connsiteY56" fmla="*/ 2152357 h 2827606"/>
              <a:gd name="connsiteX57" fmla="*/ 1631852 w 3307642"/>
              <a:gd name="connsiteY57" fmla="*/ 2180492 h 2827606"/>
              <a:gd name="connsiteX58" fmla="*/ 1758462 w 3307642"/>
              <a:gd name="connsiteY58" fmla="*/ 2264898 h 2827606"/>
              <a:gd name="connsiteX59" fmla="*/ 1842868 w 3307642"/>
              <a:gd name="connsiteY59" fmla="*/ 2349304 h 2827606"/>
              <a:gd name="connsiteX60" fmla="*/ 1885071 w 3307642"/>
              <a:gd name="connsiteY60" fmla="*/ 2363372 h 2827606"/>
              <a:gd name="connsiteX61" fmla="*/ 2011680 w 3307642"/>
              <a:gd name="connsiteY61" fmla="*/ 2419643 h 2827606"/>
              <a:gd name="connsiteX62" fmla="*/ 2194560 w 3307642"/>
              <a:gd name="connsiteY62" fmla="*/ 2433710 h 2827606"/>
              <a:gd name="connsiteX63" fmla="*/ 2405576 w 3307642"/>
              <a:gd name="connsiteY63" fmla="*/ 2461846 h 2827606"/>
              <a:gd name="connsiteX64" fmla="*/ 2518117 w 3307642"/>
              <a:gd name="connsiteY64" fmla="*/ 2504049 h 2827606"/>
              <a:gd name="connsiteX65" fmla="*/ 2560320 w 3307642"/>
              <a:gd name="connsiteY65" fmla="*/ 2518117 h 2827606"/>
              <a:gd name="connsiteX66" fmla="*/ 2630659 w 3307642"/>
              <a:gd name="connsiteY66" fmla="*/ 2560320 h 2827606"/>
              <a:gd name="connsiteX67" fmla="*/ 2785403 w 3307642"/>
              <a:gd name="connsiteY67" fmla="*/ 2574387 h 2827606"/>
              <a:gd name="connsiteX68" fmla="*/ 2883877 w 3307642"/>
              <a:gd name="connsiteY68" fmla="*/ 2616590 h 2827606"/>
              <a:gd name="connsiteX69" fmla="*/ 2996419 w 3307642"/>
              <a:gd name="connsiteY69" fmla="*/ 2672861 h 2827606"/>
              <a:gd name="connsiteX70" fmla="*/ 3080825 w 3307642"/>
              <a:gd name="connsiteY70" fmla="*/ 2700997 h 2827606"/>
              <a:gd name="connsiteX71" fmla="*/ 3221502 w 3307642"/>
              <a:gd name="connsiteY71" fmla="*/ 2771335 h 2827606"/>
              <a:gd name="connsiteX72" fmla="*/ 3263705 w 3307642"/>
              <a:gd name="connsiteY72" fmla="*/ 2799470 h 2827606"/>
              <a:gd name="connsiteX73" fmla="*/ 3305908 w 3307642"/>
              <a:gd name="connsiteY73" fmla="*/ 2813538 h 2827606"/>
              <a:gd name="connsiteX74" fmla="*/ 3305908 w 3307642"/>
              <a:gd name="connsiteY74" fmla="*/ 2827606 h 282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307642" h="2827606">
                <a:moveTo>
                  <a:pt x="0" y="0"/>
                </a:moveTo>
                <a:cubicBezTo>
                  <a:pt x="89769" y="5280"/>
                  <a:pt x="248502" y="9373"/>
                  <a:pt x="351692" y="28135"/>
                </a:cubicBezTo>
                <a:cubicBezTo>
                  <a:pt x="416812" y="39975"/>
                  <a:pt x="373718" y="42613"/>
                  <a:pt x="436099" y="70338"/>
                </a:cubicBezTo>
                <a:cubicBezTo>
                  <a:pt x="463200" y="82383"/>
                  <a:pt x="491029" y="95198"/>
                  <a:pt x="520505" y="98473"/>
                </a:cubicBezTo>
                <a:cubicBezTo>
                  <a:pt x="680069" y="116203"/>
                  <a:pt x="605078" y="106536"/>
                  <a:pt x="745588" y="126609"/>
                </a:cubicBezTo>
                <a:lnTo>
                  <a:pt x="829994" y="154744"/>
                </a:lnTo>
                <a:cubicBezTo>
                  <a:pt x="853961" y="162733"/>
                  <a:pt x="905503" y="181114"/>
                  <a:pt x="928468" y="182880"/>
                </a:cubicBezTo>
                <a:cubicBezTo>
                  <a:pt x="1031433" y="190800"/>
                  <a:pt x="1134794" y="192258"/>
                  <a:pt x="1237957" y="196947"/>
                </a:cubicBezTo>
                <a:cubicBezTo>
                  <a:pt x="1252025" y="201636"/>
                  <a:pt x="1265854" y="207113"/>
                  <a:pt x="1280160" y="211015"/>
                </a:cubicBezTo>
                <a:cubicBezTo>
                  <a:pt x="1317466" y="221189"/>
                  <a:pt x="1356018" y="226922"/>
                  <a:pt x="1392702" y="239150"/>
                </a:cubicBezTo>
                <a:lnTo>
                  <a:pt x="1519311" y="281353"/>
                </a:lnTo>
                <a:cubicBezTo>
                  <a:pt x="1533379" y="286042"/>
                  <a:pt x="1546887" y="292983"/>
                  <a:pt x="1561514" y="295421"/>
                </a:cubicBezTo>
                <a:cubicBezTo>
                  <a:pt x="1687805" y="316470"/>
                  <a:pt x="1617571" y="306339"/>
                  <a:pt x="1772529" y="323557"/>
                </a:cubicBezTo>
                <a:lnTo>
                  <a:pt x="1856936" y="351692"/>
                </a:lnTo>
                <a:cubicBezTo>
                  <a:pt x="1871004" y="356381"/>
                  <a:pt x="1884362" y="364529"/>
                  <a:pt x="1899139" y="365760"/>
                </a:cubicBezTo>
                <a:lnTo>
                  <a:pt x="2067951" y="379827"/>
                </a:lnTo>
                <a:cubicBezTo>
                  <a:pt x="2066250" y="390034"/>
                  <a:pt x="2055206" y="483352"/>
                  <a:pt x="2039816" y="506437"/>
                </a:cubicBezTo>
                <a:cubicBezTo>
                  <a:pt x="2028780" y="522991"/>
                  <a:pt x="2011680" y="534572"/>
                  <a:pt x="1997612" y="548640"/>
                </a:cubicBezTo>
                <a:cubicBezTo>
                  <a:pt x="1980097" y="583670"/>
                  <a:pt x="1955866" y="646961"/>
                  <a:pt x="1913206" y="661181"/>
                </a:cubicBezTo>
                <a:cubicBezTo>
                  <a:pt x="1899138" y="665870"/>
                  <a:pt x="1884633" y="669408"/>
                  <a:pt x="1871003" y="675249"/>
                </a:cubicBezTo>
                <a:cubicBezTo>
                  <a:pt x="1842670" y="687391"/>
                  <a:pt x="1797464" y="710741"/>
                  <a:pt x="1772529" y="731520"/>
                </a:cubicBezTo>
                <a:cubicBezTo>
                  <a:pt x="1634242" y="846761"/>
                  <a:pt x="1812857" y="705260"/>
                  <a:pt x="1702191" y="815926"/>
                </a:cubicBezTo>
                <a:cubicBezTo>
                  <a:pt x="1690236" y="827881"/>
                  <a:pt x="1674056" y="834683"/>
                  <a:pt x="1659988" y="844061"/>
                </a:cubicBezTo>
                <a:cubicBezTo>
                  <a:pt x="1647211" y="863226"/>
                  <a:pt x="1625987" y="901038"/>
                  <a:pt x="1603717" y="914400"/>
                </a:cubicBezTo>
                <a:cubicBezTo>
                  <a:pt x="1591002" y="922029"/>
                  <a:pt x="1575582" y="923778"/>
                  <a:pt x="1561514" y="928467"/>
                </a:cubicBezTo>
                <a:cubicBezTo>
                  <a:pt x="1465752" y="1024233"/>
                  <a:pt x="1615382" y="878276"/>
                  <a:pt x="1491176" y="984738"/>
                </a:cubicBezTo>
                <a:cubicBezTo>
                  <a:pt x="1406213" y="1057564"/>
                  <a:pt x="1470248" y="1029228"/>
                  <a:pt x="1392702" y="1055077"/>
                </a:cubicBezTo>
                <a:cubicBezTo>
                  <a:pt x="1366532" y="1081246"/>
                  <a:pt x="1357855" y="1093601"/>
                  <a:pt x="1322363" y="1111347"/>
                </a:cubicBezTo>
                <a:cubicBezTo>
                  <a:pt x="1262455" y="1141301"/>
                  <a:pt x="1294397" y="1105173"/>
                  <a:pt x="1237957" y="1153550"/>
                </a:cubicBezTo>
                <a:cubicBezTo>
                  <a:pt x="1217817" y="1170813"/>
                  <a:pt x="1200443" y="1191064"/>
                  <a:pt x="1181686" y="1209821"/>
                </a:cubicBezTo>
                <a:cubicBezTo>
                  <a:pt x="1172308" y="1219200"/>
                  <a:pt x="1164587" y="1230600"/>
                  <a:pt x="1153551" y="1237957"/>
                </a:cubicBezTo>
                <a:cubicBezTo>
                  <a:pt x="1139483" y="1247335"/>
                  <a:pt x="1124185" y="1255089"/>
                  <a:pt x="1111348" y="1266092"/>
                </a:cubicBezTo>
                <a:cubicBezTo>
                  <a:pt x="1091208" y="1283355"/>
                  <a:pt x="1077148" y="1307649"/>
                  <a:pt x="1055077" y="1322363"/>
                </a:cubicBezTo>
                <a:cubicBezTo>
                  <a:pt x="1041009" y="1331741"/>
                  <a:pt x="1025441" y="1339188"/>
                  <a:pt x="1012874" y="1350498"/>
                </a:cubicBezTo>
                <a:cubicBezTo>
                  <a:pt x="978369" y="1381552"/>
                  <a:pt x="947225" y="1416147"/>
                  <a:pt x="914400" y="1448972"/>
                </a:cubicBezTo>
                <a:cubicBezTo>
                  <a:pt x="900332" y="1463040"/>
                  <a:pt x="891071" y="1484884"/>
                  <a:pt x="872197" y="1491175"/>
                </a:cubicBezTo>
                <a:cubicBezTo>
                  <a:pt x="811652" y="1511357"/>
                  <a:pt x="844380" y="1501647"/>
                  <a:pt x="773723" y="1519310"/>
                </a:cubicBezTo>
                <a:cubicBezTo>
                  <a:pt x="759655" y="1528689"/>
                  <a:pt x="744157" y="1536213"/>
                  <a:pt x="731520" y="1547446"/>
                </a:cubicBezTo>
                <a:cubicBezTo>
                  <a:pt x="701781" y="1573881"/>
                  <a:pt x="680221" y="1609781"/>
                  <a:pt x="647114" y="1631852"/>
                </a:cubicBezTo>
                <a:cubicBezTo>
                  <a:pt x="633046" y="1641230"/>
                  <a:pt x="617748" y="1648984"/>
                  <a:pt x="604911" y="1659987"/>
                </a:cubicBezTo>
                <a:cubicBezTo>
                  <a:pt x="584771" y="1677250"/>
                  <a:pt x="548640" y="1716258"/>
                  <a:pt x="548640" y="1716258"/>
                </a:cubicBezTo>
                <a:cubicBezTo>
                  <a:pt x="553329" y="1730326"/>
                  <a:pt x="551129" y="1749198"/>
                  <a:pt x="562708" y="1758461"/>
                </a:cubicBezTo>
                <a:cubicBezTo>
                  <a:pt x="577806" y="1770539"/>
                  <a:pt x="599908" y="1769350"/>
                  <a:pt x="618979" y="1772529"/>
                </a:cubicBezTo>
                <a:cubicBezTo>
                  <a:pt x="656270" y="1778744"/>
                  <a:pt x="694006" y="1781908"/>
                  <a:pt x="731520" y="1786597"/>
                </a:cubicBezTo>
                <a:cubicBezTo>
                  <a:pt x="759655" y="1795975"/>
                  <a:pt x="794955" y="1793762"/>
                  <a:pt x="815926" y="1814732"/>
                </a:cubicBezTo>
                <a:cubicBezTo>
                  <a:pt x="836526" y="1835331"/>
                  <a:pt x="857874" y="1860356"/>
                  <a:pt x="886265" y="1871003"/>
                </a:cubicBezTo>
                <a:cubicBezTo>
                  <a:pt x="908653" y="1879398"/>
                  <a:pt x="933407" y="1879271"/>
                  <a:pt x="956603" y="1885070"/>
                </a:cubicBezTo>
                <a:cubicBezTo>
                  <a:pt x="970989" y="1888666"/>
                  <a:pt x="984548" y="1895064"/>
                  <a:pt x="998806" y="1899138"/>
                </a:cubicBezTo>
                <a:cubicBezTo>
                  <a:pt x="1017396" y="1904450"/>
                  <a:pt x="1036487" y="1907895"/>
                  <a:pt x="1055077" y="1913206"/>
                </a:cubicBezTo>
                <a:cubicBezTo>
                  <a:pt x="1069335" y="1917280"/>
                  <a:pt x="1083022" y="1923199"/>
                  <a:pt x="1097280" y="1927273"/>
                </a:cubicBezTo>
                <a:cubicBezTo>
                  <a:pt x="1115870" y="1932584"/>
                  <a:pt x="1134961" y="1936029"/>
                  <a:pt x="1153551" y="1941341"/>
                </a:cubicBezTo>
                <a:cubicBezTo>
                  <a:pt x="1167809" y="1945415"/>
                  <a:pt x="1181368" y="1951812"/>
                  <a:pt x="1195754" y="1955409"/>
                </a:cubicBezTo>
                <a:cubicBezTo>
                  <a:pt x="1218950" y="1961208"/>
                  <a:pt x="1242646" y="1964788"/>
                  <a:pt x="1266092" y="1969477"/>
                </a:cubicBezTo>
                <a:cubicBezTo>
                  <a:pt x="1280160" y="1978855"/>
                  <a:pt x="1293516" y="1989401"/>
                  <a:pt x="1308296" y="1997612"/>
                </a:cubicBezTo>
                <a:cubicBezTo>
                  <a:pt x="1335794" y="2012888"/>
                  <a:pt x="1366164" y="2022927"/>
                  <a:pt x="1392702" y="2039815"/>
                </a:cubicBezTo>
                <a:cubicBezTo>
                  <a:pt x="1514321" y="2117210"/>
                  <a:pt x="1410611" y="2082979"/>
                  <a:pt x="1519311" y="2110153"/>
                </a:cubicBezTo>
                <a:cubicBezTo>
                  <a:pt x="1538068" y="2124221"/>
                  <a:pt x="1555700" y="2139930"/>
                  <a:pt x="1575582" y="2152357"/>
                </a:cubicBezTo>
                <a:cubicBezTo>
                  <a:pt x="1593365" y="2163471"/>
                  <a:pt x="1615299" y="2167617"/>
                  <a:pt x="1631852" y="2180492"/>
                </a:cubicBezTo>
                <a:cubicBezTo>
                  <a:pt x="1751235" y="2273344"/>
                  <a:pt x="1649398" y="2237631"/>
                  <a:pt x="1758462" y="2264898"/>
                </a:cubicBezTo>
                <a:cubicBezTo>
                  <a:pt x="1786597" y="2293033"/>
                  <a:pt x="1805121" y="2336721"/>
                  <a:pt x="1842868" y="2349304"/>
                </a:cubicBezTo>
                <a:cubicBezTo>
                  <a:pt x="1856936" y="2353993"/>
                  <a:pt x="1871808" y="2356740"/>
                  <a:pt x="1885071" y="2363372"/>
                </a:cubicBezTo>
                <a:cubicBezTo>
                  <a:pt x="1943590" y="2392631"/>
                  <a:pt x="1925900" y="2413045"/>
                  <a:pt x="2011680" y="2419643"/>
                </a:cubicBezTo>
                <a:lnTo>
                  <a:pt x="2194560" y="2433710"/>
                </a:lnTo>
                <a:cubicBezTo>
                  <a:pt x="2332515" y="2479696"/>
                  <a:pt x="2061354" y="2393001"/>
                  <a:pt x="2405576" y="2461846"/>
                </a:cubicBezTo>
                <a:cubicBezTo>
                  <a:pt x="2444863" y="2469703"/>
                  <a:pt x="2480465" y="2490357"/>
                  <a:pt x="2518117" y="2504049"/>
                </a:cubicBezTo>
                <a:cubicBezTo>
                  <a:pt x="2532053" y="2509117"/>
                  <a:pt x="2547057" y="2511485"/>
                  <a:pt x="2560320" y="2518117"/>
                </a:cubicBezTo>
                <a:cubicBezTo>
                  <a:pt x="2584776" y="2530345"/>
                  <a:pt x="2604133" y="2553688"/>
                  <a:pt x="2630659" y="2560320"/>
                </a:cubicBezTo>
                <a:cubicBezTo>
                  <a:pt x="2680907" y="2572882"/>
                  <a:pt x="2733822" y="2569698"/>
                  <a:pt x="2785403" y="2574387"/>
                </a:cubicBezTo>
                <a:cubicBezTo>
                  <a:pt x="2886059" y="2641493"/>
                  <a:pt x="2762756" y="2566123"/>
                  <a:pt x="2883877" y="2616590"/>
                </a:cubicBezTo>
                <a:cubicBezTo>
                  <a:pt x="2922593" y="2632721"/>
                  <a:pt x="2956629" y="2659598"/>
                  <a:pt x="2996419" y="2672861"/>
                </a:cubicBezTo>
                <a:cubicBezTo>
                  <a:pt x="3024554" y="2682240"/>
                  <a:pt x="3056149" y="2684546"/>
                  <a:pt x="3080825" y="2700997"/>
                </a:cubicBezTo>
                <a:cubicBezTo>
                  <a:pt x="3181318" y="2767992"/>
                  <a:pt x="3132426" y="2749066"/>
                  <a:pt x="3221502" y="2771335"/>
                </a:cubicBezTo>
                <a:cubicBezTo>
                  <a:pt x="3235570" y="2780713"/>
                  <a:pt x="3248583" y="2791909"/>
                  <a:pt x="3263705" y="2799470"/>
                </a:cubicBezTo>
                <a:cubicBezTo>
                  <a:pt x="3276968" y="2806102"/>
                  <a:pt x="3293570" y="2805312"/>
                  <a:pt x="3305908" y="2813538"/>
                </a:cubicBezTo>
                <a:cubicBezTo>
                  <a:pt x="3309810" y="2816139"/>
                  <a:pt x="3305908" y="2822917"/>
                  <a:pt x="3305908" y="2827606"/>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Oval 4"/>
          <p:cNvSpPr/>
          <p:nvPr/>
        </p:nvSpPr>
        <p:spPr>
          <a:xfrm>
            <a:off x="62305" y="3501008"/>
            <a:ext cx="1440160" cy="9001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p:cNvSpPr txBox="1"/>
          <p:nvPr/>
        </p:nvSpPr>
        <p:spPr>
          <a:xfrm>
            <a:off x="6559356" y="548680"/>
            <a:ext cx="2556788" cy="4401205"/>
          </a:xfrm>
          <a:prstGeom prst="rect">
            <a:avLst/>
          </a:prstGeom>
          <a:noFill/>
        </p:spPr>
        <p:txBody>
          <a:bodyPr wrap="square" rtlCol="0">
            <a:spAutoFit/>
          </a:bodyPr>
          <a:lstStyle/>
          <a:p>
            <a:r>
              <a:rPr lang="en-NZ" sz="2000" dirty="0">
                <a:solidFill>
                  <a:schemeClr val="tx2">
                    <a:lumMod val="40000"/>
                    <a:lumOff val="60000"/>
                  </a:schemeClr>
                </a:solidFill>
              </a:rPr>
              <a:t>There is lots of evidence near </a:t>
            </a:r>
          </a:p>
          <a:p>
            <a:r>
              <a:rPr lang="en-NZ" sz="2000" dirty="0">
                <a:solidFill>
                  <a:schemeClr val="tx2">
                    <a:lumMod val="40000"/>
                    <a:lumOff val="60000"/>
                  </a:schemeClr>
                </a:solidFill>
              </a:rPr>
              <a:t>St Arnaud showing that there has been movement along the Alpine Fault for 1000s of years. Severe earthquakes at regular intervals move the land either side of the fault horizontally (often 6-8m) and vertically (often 2-4m). </a:t>
            </a:r>
          </a:p>
        </p:txBody>
      </p:sp>
      <p:sp>
        <p:nvSpPr>
          <p:cNvPr id="7" name="TextBox 6"/>
          <p:cNvSpPr txBox="1"/>
          <p:nvPr/>
        </p:nvSpPr>
        <p:spPr>
          <a:xfrm>
            <a:off x="91322" y="5226784"/>
            <a:ext cx="8513126" cy="1631216"/>
          </a:xfrm>
          <a:prstGeom prst="rect">
            <a:avLst/>
          </a:prstGeom>
          <a:noFill/>
        </p:spPr>
        <p:txBody>
          <a:bodyPr wrap="square" rtlCol="0">
            <a:spAutoFit/>
          </a:bodyPr>
          <a:lstStyle/>
          <a:p>
            <a:r>
              <a:rPr lang="en-NZ" sz="2000" dirty="0">
                <a:solidFill>
                  <a:schemeClr val="tx2">
                    <a:lumMod val="40000"/>
                    <a:lumOff val="60000"/>
                  </a:schemeClr>
                </a:solidFill>
              </a:rPr>
              <a:t>This photo shows evidence of horizontal movement.</a:t>
            </a:r>
          </a:p>
          <a:p>
            <a:pPr marL="342900" indent="-342900">
              <a:buAutoNum type="arabicPeriod"/>
            </a:pPr>
            <a:r>
              <a:rPr lang="en-NZ" sz="2000" dirty="0">
                <a:solidFill>
                  <a:schemeClr val="tx2">
                    <a:lumMod val="40000"/>
                    <a:lumOff val="60000"/>
                  </a:schemeClr>
                </a:solidFill>
              </a:rPr>
              <a:t>A stream has had to changed direction (offset) – this probably happened over 2 – 3 earthquakes.</a:t>
            </a:r>
          </a:p>
          <a:p>
            <a:pPr marL="342900" indent="-342900">
              <a:buAutoNum type="arabicPeriod"/>
            </a:pPr>
            <a:r>
              <a:rPr lang="en-NZ" sz="2000" dirty="0">
                <a:solidFill>
                  <a:schemeClr val="tx2">
                    <a:lumMod val="40000"/>
                    <a:lumOff val="60000"/>
                  </a:schemeClr>
                </a:solidFill>
              </a:rPr>
              <a:t>A valley has changed shape due to several earthquakes. Which direction has each side of the fault moved?</a:t>
            </a:r>
          </a:p>
        </p:txBody>
      </p:sp>
    </p:spTree>
    <p:extLst>
      <p:ext uri="{BB962C8B-B14F-4D97-AF65-F5344CB8AC3E}">
        <p14:creationId xmlns:p14="http://schemas.microsoft.com/office/powerpoint/2010/main" val="2405462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7" name="TextBox 6"/>
          <p:cNvSpPr txBox="1"/>
          <p:nvPr/>
        </p:nvSpPr>
        <p:spPr>
          <a:xfrm>
            <a:off x="91322" y="3429000"/>
            <a:ext cx="5632806" cy="3046988"/>
          </a:xfrm>
          <a:prstGeom prst="rect">
            <a:avLst/>
          </a:prstGeom>
          <a:noFill/>
        </p:spPr>
        <p:txBody>
          <a:bodyPr wrap="square" rtlCol="0">
            <a:spAutoFit/>
          </a:bodyPr>
          <a:lstStyle/>
          <a:p>
            <a:r>
              <a:rPr lang="en-NZ" sz="2400" dirty="0">
                <a:solidFill>
                  <a:schemeClr val="tx2">
                    <a:lumMod val="40000"/>
                    <a:lumOff val="60000"/>
                  </a:schemeClr>
                </a:solidFill>
              </a:rPr>
              <a:t>These photos shows evidence of vertical movement.</a:t>
            </a:r>
          </a:p>
          <a:p>
            <a:pPr marL="342900" indent="-342900">
              <a:buAutoNum type="arabicPeriod"/>
            </a:pPr>
            <a:r>
              <a:rPr lang="en-NZ" sz="2400" dirty="0">
                <a:solidFill>
                  <a:schemeClr val="tx2">
                    <a:lumMod val="40000"/>
                    <a:lumOff val="60000"/>
                  </a:schemeClr>
                </a:solidFill>
              </a:rPr>
              <a:t>The one above shows a fault scarp that is about 25m high and formed as the result of  several earthquakes</a:t>
            </a:r>
          </a:p>
          <a:p>
            <a:pPr marL="342900" indent="-342900">
              <a:buAutoNum type="arabicPeriod"/>
            </a:pPr>
            <a:r>
              <a:rPr lang="en-NZ" sz="2400" dirty="0">
                <a:solidFill>
                  <a:schemeClr val="tx2">
                    <a:lumMod val="40000"/>
                    <a:lumOff val="60000"/>
                  </a:schemeClr>
                </a:solidFill>
              </a:rPr>
              <a:t>The one to the left shows just two movements and represents two earthquakes – see yellow lines.</a:t>
            </a:r>
          </a:p>
        </p:txBody>
      </p:sp>
      <p:pic>
        <p:nvPicPr>
          <p:cNvPr id="10242" name="Picture 2" descr="D:\3.3\photos\Fault scarp from roa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713" r="27639" b="34546"/>
          <a:stretch/>
        </p:blipFill>
        <p:spPr bwMode="auto">
          <a:xfrm>
            <a:off x="0" y="89620"/>
            <a:ext cx="855290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D:\3.3\photos\scarp from offset terminal morain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277" r="29444" b="11893"/>
          <a:stretch/>
        </p:blipFill>
        <p:spPr bwMode="auto">
          <a:xfrm>
            <a:off x="5857029" y="89620"/>
            <a:ext cx="3286971" cy="479715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6156176" y="3429000"/>
            <a:ext cx="252028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308576" y="2564904"/>
            <a:ext cx="252028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306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5" name="TextBox 4"/>
          <p:cNvSpPr txBox="1"/>
          <p:nvPr/>
        </p:nvSpPr>
        <p:spPr>
          <a:xfrm>
            <a:off x="5538260" y="346301"/>
            <a:ext cx="3231028" cy="2308324"/>
          </a:xfrm>
          <a:prstGeom prst="rect">
            <a:avLst/>
          </a:prstGeom>
          <a:noFill/>
        </p:spPr>
        <p:txBody>
          <a:bodyPr wrap="square" rtlCol="0">
            <a:spAutoFit/>
          </a:bodyPr>
          <a:lstStyle/>
          <a:p>
            <a:r>
              <a:rPr lang="en-NZ" sz="2400" dirty="0">
                <a:solidFill>
                  <a:schemeClr val="accent2">
                    <a:lumMod val="40000"/>
                    <a:lumOff val="60000"/>
                  </a:schemeClr>
                </a:solidFill>
              </a:rPr>
              <a:t>How river terraces </a:t>
            </a:r>
          </a:p>
          <a:p>
            <a:r>
              <a:rPr lang="en-NZ" sz="2400" dirty="0">
                <a:solidFill>
                  <a:schemeClr val="accent2">
                    <a:lumMod val="40000"/>
                    <a:lumOff val="60000"/>
                  </a:schemeClr>
                </a:solidFill>
              </a:rPr>
              <a:t>are formed. </a:t>
            </a:r>
          </a:p>
          <a:p>
            <a:endParaRPr lang="en-NZ" sz="2400" dirty="0">
              <a:solidFill>
                <a:schemeClr val="accent2">
                  <a:lumMod val="40000"/>
                  <a:lumOff val="60000"/>
                </a:schemeClr>
              </a:solidFill>
            </a:endParaRPr>
          </a:p>
          <a:p>
            <a:r>
              <a:rPr lang="en-NZ" sz="2400" dirty="0">
                <a:solidFill>
                  <a:schemeClr val="accent2">
                    <a:lumMod val="40000"/>
                    <a:lumOff val="60000"/>
                  </a:schemeClr>
                </a:solidFill>
              </a:rPr>
              <a:t>A river terrace has a flat top and a steep side called a riser.</a:t>
            </a:r>
          </a:p>
        </p:txBody>
      </p:sp>
      <p:pic>
        <p:nvPicPr>
          <p:cNvPr id="6" name="Picture 5" descr="http://upload.wikimedia.org/wikipedia/commons/thumb/5/5c/A_series_of_paired_river_terraces.jpg/450px-A_series_of_paired_river_terraces.jpg">
            <a:hlinkClick r:id="rId2"/>
          </p:cNvPr>
          <p:cNvPicPr/>
          <p:nvPr/>
        </p:nvPicPr>
        <p:blipFill rotWithShape="1">
          <a:blip r:embed="rId3">
            <a:extLst>
              <a:ext uri="{28A0092B-C50C-407E-A947-70E740481C1C}">
                <a14:useLocalDpi xmlns:a14="http://schemas.microsoft.com/office/drawing/2010/main" val="0"/>
              </a:ext>
            </a:extLst>
          </a:blip>
          <a:srcRect t="11880" r="2062" b="12734"/>
          <a:stretch/>
        </p:blipFill>
        <p:spPr bwMode="auto">
          <a:xfrm>
            <a:off x="107504" y="260648"/>
            <a:ext cx="5328592" cy="4420827"/>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3635896" y="3069914"/>
            <a:ext cx="5247252" cy="3744416"/>
          </a:xfrm>
          <a:prstGeom prst="rect">
            <a:avLst/>
          </a:prstGeom>
          <a:noFill/>
        </p:spPr>
      </p:pic>
      <p:cxnSp>
        <p:nvCxnSpPr>
          <p:cNvPr id="8" name="Straight Connector 7"/>
          <p:cNvCxnSpPr/>
          <p:nvPr/>
        </p:nvCxnSpPr>
        <p:spPr>
          <a:xfrm flipH="1">
            <a:off x="4355976" y="2060848"/>
            <a:ext cx="1368152" cy="201622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826292" y="2204864"/>
            <a:ext cx="1801382" cy="230425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5610" y="4778406"/>
            <a:ext cx="3528392" cy="1631216"/>
          </a:xfrm>
          <a:prstGeom prst="rect">
            <a:avLst/>
          </a:prstGeom>
          <a:noFill/>
        </p:spPr>
        <p:txBody>
          <a:bodyPr wrap="square" rtlCol="0">
            <a:spAutoFit/>
          </a:bodyPr>
          <a:lstStyle/>
          <a:p>
            <a:r>
              <a:rPr lang="en-NZ" sz="2000" dirty="0">
                <a:solidFill>
                  <a:schemeClr val="accent2">
                    <a:lumMod val="40000"/>
                    <a:lumOff val="60000"/>
                  </a:schemeClr>
                </a:solidFill>
              </a:rPr>
              <a:t>These are different from fault scarps which don’t always have flat tops. Fault scarps tend to be much straighter than river terraces</a:t>
            </a:r>
          </a:p>
        </p:txBody>
      </p:sp>
    </p:spTree>
    <p:extLst>
      <p:ext uri="{BB962C8B-B14F-4D97-AF65-F5344CB8AC3E}">
        <p14:creationId xmlns:p14="http://schemas.microsoft.com/office/powerpoint/2010/main" val="2621992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5" name="TextBox 4"/>
          <p:cNvSpPr txBox="1"/>
          <p:nvPr/>
        </p:nvSpPr>
        <p:spPr>
          <a:xfrm>
            <a:off x="251520" y="5324532"/>
            <a:ext cx="8477134" cy="1200329"/>
          </a:xfrm>
          <a:prstGeom prst="rect">
            <a:avLst/>
          </a:prstGeom>
          <a:noFill/>
        </p:spPr>
        <p:txBody>
          <a:bodyPr wrap="square" rtlCol="0">
            <a:spAutoFit/>
          </a:bodyPr>
          <a:lstStyle/>
          <a:p>
            <a:r>
              <a:rPr lang="en-NZ" sz="2400" dirty="0">
                <a:solidFill>
                  <a:schemeClr val="accent2">
                    <a:lumMod val="40000"/>
                    <a:lumOff val="60000"/>
                  </a:schemeClr>
                </a:solidFill>
              </a:rPr>
              <a:t>When a fault-line cuts through river terraces either side of the terraces are displaced. These offset river terraces show both horizontal and vertical movement. </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7560840" cy="4392488"/>
          </a:xfrm>
          <a:prstGeom prst="rect">
            <a:avLst/>
          </a:prstGeom>
          <a:noFill/>
          <a:ln>
            <a:noFill/>
          </a:ln>
        </p:spPr>
      </p:pic>
    </p:spTree>
    <p:extLst>
      <p:ext uri="{BB962C8B-B14F-4D97-AF65-F5344CB8AC3E}">
        <p14:creationId xmlns:p14="http://schemas.microsoft.com/office/powerpoint/2010/main" val="794437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pic>
        <p:nvPicPr>
          <p:cNvPr id="4" name="Picture 3"/>
          <p:cNvPicPr>
            <a:picLocks noChangeAspect="1"/>
          </p:cNvPicPr>
          <p:nvPr/>
        </p:nvPicPr>
        <p:blipFill rotWithShape="1">
          <a:blip r:embed="rId2"/>
          <a:srcRect l="11069" t="16936" r="30267" b="3735"/>
          <a:stretch/>
        </p:blipFill>
        <p:spPr>
          <a:xfrm>
            <a:off x="135293" y="1916832"/>
            <a:ext cx="6383965" cy="4853543"/>
          </a:xfrm>
          <a:prstGeom prst="rect">
            <a:avLst/>
          </a:prstGeom>
        </p:spPr>
      </p:pic>
      <p:sp>
        <p:nvSpPr>
          <p:cNvPr id="5" name="TextBox 4"/>
          <p:cNvSpPr txBox="1"/>
          <p:nvPr/>
        </p:nvSpPr>
        <p:spPr>
          <a:xfrm>
            <a:off x="6654181" y="3284984"/>
            <a:ext cx="2016224" cy="3046988"/>
          </a:xfrm>
          <a:prstGeom prst="rect">
            <a:avLst/>
          </a:prstGeom>
          <a:noFill/>
        </p:spPr>
        <p:txBody>
          <a:bodyPr wrap="square" rtlCol="0">
            <a:spAutoFit/>
          </a:bodyPr>
          <a:lstStyle/>
          <a:p>
            <a:r>
              <a:rPr lang="en-NZ" sz="2400" dirty="0">
                <a:solidFill>
                  <a:schemeClr val="accent2">
                    <a:lumMod val="40000"/>
                    <a:lumOff val="60000"/>
                  </a:schemeClr>
                </a:solidFill>
              </a:rPr>
              <a:t>These offset river terraces near Branch River show both horizontal and vertical movement. </a:t>
            </a:r>
          </a:p>
        </p:txBody>
      </p:sp>
      <p:pic>
        <p:nvPicPr>
          <p:cNvPr id="6" name="Picture 5"/>
          <p:cNvPicPr>
            <a:picLocks noChangeAspect="1"/>
          </p:cNvPicPr>
          <p:nvPr/>
        </p:nvPicPr>
        <p:blipFill>
          <a:blip r:embed="rId3"/>
          <a:stretch>
            <a:fillRect/>
          </a:stretch>
        </p:blipFill>
        <p:spPr>
          <a:xfrm>
            <a:off x="4068592" y="0"/>
            <a:ext cx="5150489" cy="2621295"/>
          </a:xfrm>
          <a:prstGeom prst="rect">
            <a:avLst/>
          </a:prstGeom>
        </p:spPr>
      </p:pic>
      <p:sp>
        <p:nvSpPr>
          <p:cNvPr id="7" name="TextBox 6"/>
          <p:cNvSpPr txBox="1"/>
          <p:nvPr/>
        </p:nvSpPr>
        <p:spPr>
          <a:xfrm>
            <a:off x="755576" y="620688"/>
            <a:ext cx="2952328" cy="461665"/>
          </a:xfrm>
          <a:prstGeom prst="rect">
            <a:avLst/>
          </a:prstGeom>
          <a:noFill/>
        </p:spPr>
        <p:txBody>
          <a:bodyPr wrap="square" rtlCol="0">
            <a:spAutoFit/>
          </a:bodyPr>
          <a:lstStyle/>
          <a:p>
            <a:r>
              <a:rPr lang="en-NZ" sz="2400" dirty="0">
                <a:solidFill>
                  <a:schemeClr val="accent2">
                    <a:lumMod val="40000"/>
                    <a:lumOff val="60000"/>
                  </a:schemeClr>
                </a:solidFill>
              </a:rPr>
              <a:t>Vertical movement</a:t>
            </a:r>
          </a:p>
        </p:txBody>
      </p:sp>
      <p:cxnSp>
        <p:nvCxnSpPr>
          <p:cNvPr id="8" name="Straight Connector 7"/>
          <p:cNvCxnSpPr/>
          <p:nvPr/>
        </p:nvCxnSpPr>
        <p:spPr>
          <a:xfrm flipH="1" flipV="1">
            <a:off x="3491880" y="806593"/>
            <a:ext cx="2664296" cy="2757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rot="21113517">
            <a:off x="1817684" y="1104276"/>
            <a:ext cx="1463298" cy="2137688"/>
          </a:xfrm>
          <a:prstGeom prst="rect">
            <a:avLst/>
          </a:prstGeom>
        </p:spPr>
      </p:pic>
    </p:spTree>
    <p:extLst>
      <p:ext uri="{BB962C8B-B14F-4D97-AF65-F5344CB8AC3E}">
        <p14:creationId xmlns:p14="http://schemas.microsoft.com/office/powerpoint/2010/main" val="588171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7" name="TextBox 6"/>
          <p:cNvSpPr txBox="1"/>
          <p:nvPr/>
        </p:nvSpPr>
        <p:spPr>
          <a:xfrm>
            <a:off x="251520" y="188640"/>
            <a:ext cx="2637534" cy="3785652"/>
          </a:xfrm>
          <a:prstGeom prst="rect">
            <a:avLst/>
          </a:prstGeom>
          <a:noFill/>
        </p:spPr>
        <p:txBody>
          <a:bodyPr wrap="square" rtlCol="0">
            <a:spAutoFit/>
          </a:bodyPr>
          <a:lstStyle/>
          <a:p>
            <a:r>
              <a:rPr lang="en-NZ" sz="2400" b="1" dirty="0">
                <a:solidFill>
                  <a:schemeClr val="tx2">
                    <a:lumMod val="40000"/>
                    <a:lumOff val="60000"/>
                  </a:schemeClr>
                </a:solidFill>
              </a:rPr>
              <a:t>Stratigraphy </a:t>
            </a:r>
            <a:r>
              <a:rPr lang="en-NZ" sz="2400" dirty="0">
                <a:solidFill>
                  <a:schemeClr val="tx2">
                    <a:lumMod val="40000"/>
                    <a:lumOff val="60000"/>
                  </a:schemeClr>
                </a:solidFill>
              </a:rPr>
              <a:t>–</a:t>
            </a:r>
            <a:r>
              <a:rPr lang="en-NZ" sz="2400" b="1" dirty="0">
                <a:solidFill>
                  <a:schemeClr val="tx2">
                    <a:lumMod val="40000"/>
                    <a:lumOff val="60000"/>
                  </a:schemeClr>
                </a:solidFill>
              </a:rPr>
              <a:t> </a:t>
            </a:r>
            <a:r>
              <a:rPr lang="en-NZ" sz="2400" dirty="0">
                <a:solidFill>
                  <a:schemeClr val="tx2">
                    <a:lumMod val="40000"/>
                    <a:lumOff val="60000"/>
                  </a:schemeClr>
                </a:solidFill>
              </a:rPr>
              <a:t>looking at layers of deposited material or rock strata</a:t>
            </a:r>
          </a:p>
          <a:p>
            <a:endParaRPr lang="en-NZ" sz="2400" dirty="0">
              <a:solidFill>
                <a:schemeClr val="tx2">
                  <a:lumMod val="40000"/>
                  <a:lumOff val="60000"/>
                </a:schemeClr>
              </a:solidFill>
            </a:endParaRPr>
          </a:p>
          <a:p>
            <a:endParaRPr lang="en-NZ" sz="2400" dirty="0">
              <a:solidFill>
                <a:schemeClr val="tx2">
                  <a:lumMod val="40000"/>
                  <a:lumOff val="60000"/>
                </a:schemeClr>
              </a:solidFill>
            </a:endParaRPr>
          </a:p>
          <a:p>
            <a:r>
              <a:rPr lang="en-NZ" sz="2400" dirty="0">
                <a:solidFill>
                  <a:schemeClr val="tx2">
                    <a:lumMod val="40000"/>
                    <a:lumOff val="60000"/>
                  </a:schemeClr>
                </a:solidFill>
              </a:rPr>
              <a:t>These are the Clay Cliffs near </a:t>
            </a:r>
            <a:r>
              <a:rPr lang="en-NZ" sz="2400" dirty="0" err="1">
                <a:solidFill>
                  <a:schemeClr val="tx2">
                    <a:lumMod val="40000"/>
                    <a:lumOff val="60000"/>
                  </a:schemeClr>
                </a:solidFill>
              </a:rPr>
              <a:t>Omarama</a:t>
            </a:r>
            <a:endParaRPr lang="en-NZ" sz="2400" dirty="0">
              <a:solidFill>
                <a:schemeClr val="tx2">
                  <a:lumMod val="40000"/>
                  <a:lumOff val="60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832" y="0"/>
            <a:ext cx="5143500" cy="6858000"/>
          </a:xfrm>
          <a:prstGeom prst="rect">
            <a:avLst/>
          </a:prstGeom>
        </p:spPr>
      </p:pic>
    </p:spTree>
    <p:extLst>
      <p:ext uri="{BB962C8B-B14F-4D97-AF65-F5344CB8AC3E}">
        <p14:creationId xmlns:p14="http://schemas.microsoft.com/office/powerpoint/2010/main" val="1960712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7" name="TextBox 6"/>
          <p:cNvSpPr txBox="1"/>
          <p:nvPr/>
        </p:nvSpPr>
        <p:spPr>
          <a:xfrm>
            <a:off x="422298" y="123629"/>
            <a:ext cx="5373838" cy="857099"/>
          </a:xfrm>
          <a:prstGeom prst="rect">
            <a:avLst/>
          </a:prstGeom>
          <a:noFill/>
        </p:spPr>
        <p:txBody>
          <a:bodyPr wrap="square" rtlCol="0">
            <a:spAutoFit/>
          </a:bodyPr>
          <a:lstStyle/>
          <a:p>
            <a:r>
              <a:rPr lang="en-NZ" sz="2400" b="1" dirty="0">
                <a:solidFill>
                  <a:schemeClr val="tx2">
                    <a:lumMod val="40000"/>
                    <a:lumOff val="60000"/>
                  </a:schemeClr>
                </a:solidFill>
              </a:rPr>
              <a:t>Stratigraphy </a:t>
            </a:r>
            <a:r>
              <a:rPr lang="en-NZ" sz="2400" dirty="0">
                <a:solidFill>
                  <a:schemeClr val="tx2">
                    <a:lumMod val="40000"/>
                    <a:lumOff val="60000"/>
                  </a:schemeClr>
                </a:solidFill>
              </a:rPr>
              <a:t>–</a:t>
            </a:r>
            <a:r>
              <a:rPr lang="en-NZ" sz="2400" b="1" dirty="0">
                <a:solidFill>
                  <a:schemeClr val="tx2">
                    <a:lumMod val="40000"/>
                    <a:lumOff val="60000"/>
                  </a:schemeClr>
                </a:solidFill>
              </a:rPr>
              <a:t> </a:t>
            </a:r>
            <a:r>
              <a:rPr lang="en-NZ" sz="2400" dirty="0">
                <a:solidFill>
                  <a:schemeClr val="tx2">
                    <a:lumMod val="40000"/>
                    <a:lumOff val="60000"/>
                  </a:schemeClr>
                </a:solidFill>
              </a:rPr>
              <a:t>looking at layers of deposited material or rock strata</a:t>
            </a: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94" t="26562" r="37702" b="19270"/>
          <a:stretch/>
        </p:blipFill>
        <p:spPr bwMode="auto">
          <a:xfrm>
            <a:off x="251520" y="1340768"/>
            <a:ext cx="8568260"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716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5157192"/>
            <a:ext cx="8280920" cy="1200329"/>
          </a:xfrm>
          <a:prstGeom prst="rect">
            <a:avLst/>
          </a:prstGeom>
          <a:noFill/>
        </p:spPr>
        <p:txBody>
          <a:bodyPr wrap="square" rtlCol="0">
            <a:spAutoFit/>
          </a:bodyPr>
          <a:lstStyle/>
          <a:p>
            <a:r>
              <a:rPr lang="en-NZ" sz="2400" dirty="0">
                <a:solidFill>
                  <a:schemeClr val="tx2">
                    <a:lumMod val="40000"/>
                    <a:lumOff val="60000"/>
                  </a:schemeClr>
                </a:solidFill>
              </a:rPr>
              <a:t>New Zealand is shaped by the interaction of two tectonic plates, the Pacific and the Australian. The Pacific Plate is continuously moving towards the Australian Plate.</a:t>
            </a:r>
          </a:p>
        </p:txBody>
      </p:sp>
      <p:pic>
        <p:nvPicPr>
          <p:cNvPr id="5" name="Picture 4"/>
          <p:cNvPicPr/>
          <p:nvPr/>
        </p:nvPicPr>
        <p:blipFill rotWithShape="1">
          <a:blip r:embed="rId2"/>
          <a:srcRect l="11803" t="16943" r="31254" b="5893"/>
          <a:stretch/>
        </p:blipFill>
        <p:spPr bwMode="auto">
          <a:xfrm>
            <a:off x="1043608" y="188640"/>
            <a:ext cx="6638123" cy="48245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4765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7" name="TextBox 6"/>
          <p:cNvSpPr txBox="1"/>
          <p:nvPr/>
        </p:nvSpPr>
        <p:spPr>
          <a:xfrm>
            <a:off x="91322" y="116632"/>
            <a:ext cx="7793046" cy="830997"/>
          </a:xfrm>
          <a:prstGeom prst="rect">
            <a:avLst/>
          </a:prstGeom>
          <a:noFill/>
        </p:spPr>
        <p:txBody>
          <a:bodyPr wrap="square" rtlCol="0">
            <a:spAutoFit/>
          </a:bodyPr>
          <a:lstStyle/>
          <a:p>
            <a:r>
              <a:rPr lang="en-NZ" sz="2400" dirty="0">
                <a:solidFill>
                  <a:schemeClr val="tx2">
                    <a:lumMod val="40000"/>
                    <a:lumOff val="60000"/>
                  </a:schemeClr>
                </a:solidFill>
              </a:rPr>
              <a:t>Other forms of evidence we will be looking at are:</a:t>
            </a:r>
          </a:p>
          <a:p>
            <a:r>
              <a:rPr lang="en-NZ" sz="2400" b="1" dirty="0">
                <a:solidFill>
                  <a:schemeClr val="tx2">
                    <a:lumMod val="40000"/>
                    <a:lumOff val="60000"/>
                  </a:schemeClr>
                </a:solidFill>
              </a:rPr>
              <a:t>Tree ring data or dendrochronology </a:t>
            </a:r>
          </a:p>
        </p:txBody>
      </p:sp>
      <p:pic>
        <p:nvPicPr>
          <p:cNvPr id="11266" name="Picture 2" descr="D:\3.3\photos\tree rings 1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032" t="21403" r="4722" b="20926"/>
          <a:stretch/>
        </p:blipFill>
        <p:spPr bwMode="auto">
          <a:xfrm>
            <a:off x="-33188" y="951697"/>
            <a:ext cx="6149032" cy="395507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3.3\photos\tree rings 1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50" t="25174" r="16148" b="29826"/>
          <a:stretch/>
        </p:blipFill>
        <p:spPr bwMode="auto">
          <a:xfrm>
            <a:off x="4023613" y="2608862"/>
            <a:ext cx="5120387" cy="42491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5536" y="5157192"/>
            <a:ext cx="3190297" cy="1077218"/>
          </a:xfrm>
          <a:prstGeom prst="rect">
            <a:avLst/>
          </a:prstGeom>
          <a:noFill/>
        </p:spPr>
        <p:txBody>
          <a:bodyPr wrap="none" rtlCol="0">
            <a:spAutoFit/>
          </a:bodyPr>
          <a:lstStyle/>
          <a:p>
            <a:r>
              <a:rPr lang="en-NZ" sz="3200" dirty="0">
                <a:solidFill>
                  <a:schemeClr val="tx2">
                    <a:lumMod val="40000"/>
                    <a:lumOff val="60000"/>
                  </a:schemeClr>
                </a:solidFill>
              </a:rPr>
              <a:t>Read the dates </a:t>
            </a:r>
          </a:p>
          <a:p>
            <a:r>
              <a:rPr lang="en-NZ" sz="3200" dirty="0">
                <a:solidFill>
                  <a:schemeClr val="tx2">
                    <a:lumMod val="40000"/>
                    <a:lumOff val="60000"/>
                  </a:schemeClr>
                </a:solidFill>
              </a:rPr>
              <a:t>on the label </a:t>
            </a:r>
          </a:p>
        </p:txBody>
      </p:sp>
    </p:spTree>
    <p:extLst>
      <p:ext uri="{BB962C8B-B14F-4D97-AF65-F5344CB8AC3E}">
        <p14:creationId xmlns:p14="http://schemas.microsoft.com/office/powerpoint/2010/main" val="3780989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7" name="TextBox 6"/>
          <p:cNvSpPr txBox="1"/>
          <p:nvPr/>
        </p:nvSpPr>
        <p:spPr>
          <a:xfrm>
            <a:off x="6084168" y="118964"/>
            <a:ext cx="2232248" cy="830997"/>
          </a:xfrm>
          <a:prstGeom prst="rect">
            <a:avLst/>
          </a:prstGeom>
          <a:noFill/>
        </p:spPr>
        <p:txBody>
          <a:bodyPr wrap="square" rtlCol="0">
            <a:spAutoFit/>
          </a:bodyPr>
          <a:lstStyle/>
          <a:p>
            <a:r>
              <a:rPr lang="en-NZ" sz="2400" b="1" dirty="0">
                <a:solidFill>
                  <a:schemeClr val="tx2">
                    <a:lumMod val="40000"/>
                    <a:lumOff val="60000"/>
                  </a:schemeClr>
                </a:solidFill>
              </a:rPr>
              <a:t>Radiocarbon dating</a:t>
            </a:r>
          </a:p>
        </p:txBody>
      </p:sp>
      <p:pic>
        <p:nvPicPr>
          <p:cNvPr id="12292" name="Picture 1" descr="carbon-da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24128" cy="690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4276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7" name="TextBox 6"/>
          <p:cNvSpPr txBox="1"/>
          <p:nvPr/>
        </p:nvSpPr>
        <p:spPr>
          <a:xfrm>
            <a:off x="1259632" y="2060848"/>
            <a:ext cx="6480720" cy="1938992"/>
          </a:xfrm>
          <a:prstGeom prst="rect">
            <a:avLst/>
          </a:prstGeom>
          <a:noFill/>
        </p:spPr>
        <p:txBody>
          <a:bodyPr wrap="square" rtlCol="0">
            <a:spAutoFit/>
          </a:bodyPr>
          <a:lstStyle/>
          <a:p>
            <a:r>
              <a:rPr lang="en-NZ" sz="2400" dirty="0">
                <a:solidFill>
                  <a:schemeClr val="tx2">
                    <a:lumMod val="40000"/>
                    <a:lumOff val="60000"/>
                  </a:schemeClr>
                </a:solidFill>
              </a:rPr>
              <a:t>Now show this TV3 clip</a:t>
            </a:r>
          </a:p>
          <a:p>
            <a:r>
              <a:rPr lang="en-NZ" sz="2400" u="sng" dirty="0">
                <a:hlinkClick r:id="rId2"/>
              </a:rPr>
              <a:t>http://www.3news.co.nz/Alpine-Fault-considered-ticking-time-bomb/tabid/367/articleID/259452/Default.aspx</a:t>
            </a:r>
            <a:r>
              <a:rPr lang="en-NZ" sz="2400" dirty="0"/>
              <a:t> </a:t>
            </a:r>
          </a:p>
          <a:p>
            <a:endParaRPr lang="en-NZ" sz="2400" dirty="0">
              <a:solidFill>
                <a:schemeClr val="tx2">
                  <a:lumMod val="40000"/>
                  <a:lumOff val="60000"/>
                </a:schemeClr>
              </a:solidFill>
            </a:endParaRPr>
          </a:p>
        </p:txBody>
      </p:sp>
    </p:spTree>
    <p:extLst>
      <p:ext uri="{BB962C8B-B14F-4D97-AF65-F5344CB8AC3E}">
        <p14:creationId xmlns:p14="http://schemas.microsoft.com/office/powerpoint/2010/main" val="1541385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59336" y="4859352"/>
            <a:ext cx="8877160" cy="197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26960" rIns="91440" bIns="0" numCol="1" anchor="ctr" anchorCtr="0" compatLnSpc="1">
            <a:prstTxWarp prst="textNoShape">
              <a:avLst/>
            </a:prstTxWarp>
            <a:spAutoFit/>
          </a:bodyPr>
          <a:lstStyle/>
          <a:p>
            <a:r>
              <a:rPr lang="en-NZ" sz="2400" dirty="0"/>
              <a:t>On the left are the major geological times relevant to NZ. The dates are found by examining fossils and by radioisotope dating.</a:t>
            </a:r>
          </a:p>
          <a:p>
            <a:r>
              <a:rPr lang="en-NZ" sz="2400" dirty="0"/>
              <a:t>New Zealand started forming in the Permian.</a:t>
            </a:r>
          </a:p>
          <a:p>
            <a:r>
              <a:rPr lang="en-NZ" sz="2400" dirty="0"/>
              <a:t>We are now in the Holocene which is part of the Quaternary period. </a:t>
            </a:r>
          </a:p>
        </p:txBody>
      </p:sp>
      <p:pic>
        <p:nvPicPr>
          <p:cNvPr id="13314" name="Picture 7" descr="Geological time scale"/>
          <p:cNvPicPr>
            <a:picLocks noChangeAspect="1" noChangeArrowheads="1"/>
          </p:cNvPicPr>
          <p:nvPr/>
        </p:nvPicPr>
        <p:blipFill>
          <a:blip r:embed="rId2">
            <a:extLst>
              <a:ext uri="{28A0092B-C50C-407E-A947-70E740481C1C}">
                <a14:useLocalDpi xmlns:a14="http://schemas.microsoft.com/office/drawing/2010/main" val="0"/>
              </a:ext>
            </a:extLst>
          </a:blip>
          <a:srcRect r="2710" b="47337"/>
          <a:stretch>
            <a:fillRect/>
          </a:stretch>
        </p:blipFill>
        <p:spPr bwMode="auto">
          <a:xfrm>
            <a:off x="1259632" y="116632"/>
            <a:ext cx="6336312" cy="474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0822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55568" y="60215"/>
            <a:ext cx="3888432" cy="6555641"/>
          </a:xfrm>
          <a:prstGeom prst="rect">
            <a:avLst/>
          </a:prstGeom>
          <a:noFill/>
        </p:spPr>
        <p:txBody>
          <a:bodyPr wrap="square" rtlCol="0">
            <a:spAutoFit/>
          </a:bodyPr>
          <a:lstStyle/>
          <a:p>
            <a:r>
              <a:rPr lang="en-NZ" sz="2800" dirty="0"/>
              <a:t>About 25 </a:t>
            </a:r>
            <a:r>
              <a:rPr lang="en-NZ" sz="2800" dirty="0" err="1"/>
              <a:t>mya</a:t>
            </a:r>
            <a:r>
              <a:rPr lang="en-NZ" sz="2800" dirty="0"/>
              <a:t>, subduction of the oceanic crust of the </a:t>
            </a:r>
            <a:br>
              <a:rPr lang="en-NZ" sz="2800" dirty="0"/>
            </a:br>
            <a:r>
              <a:rPr lang="en-NZ" sz="2800" dirty="0"/>
              <a:t>PP beneath continental crust of the AP in the northern part of NZ began. The crust compressed and fractured, forming the Alpine Fault. NZ now lay across two separate tectonic plates. </a:t>
            </a:r>
          </a:p>
          <a:p>
            <a:r>
              <a:rPr lang="en-NZ" sz="2800" dirty="0"/>
              <a:t>New land began to rise above the sea. </a:t>
            </a:r>
          </a:p>
        </p:txBody>
      </p:sp>
      <p:pic>
        <p:nvPicPr>
          <p:cNvPr id="9220" name="Picture 4" descr="New Zealand region 10 million years a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76056" cy="690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480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88640"/>
            <a:ext cx="8784976" cy="6986528"/>
          </a:xfrm>
          <a:prstGeom prst="rect">
            <a:avLst/>
          </a:prstGeom>
          <a:noFill/>
        </p:spPr>
        <p:txBody>
          <a:bodyPr wrap="square" rtlCol="0">
            <a:spAutoFit/>
          </a:bodyPr>
          <a:lstStyle/>
          <a:p>
            <a:r>
              <a:rPr lang="en-NZ" sz="2800" dirty="0">
                <a:solidFill>
                  <a:schemeClr val="tx2">
                    <a:lumMod val="60000"/>
                    <a:lumOff val="40000"/>
                  </a:schemeClr>
                </a:solidFill>
              </a:rPr>
              <a:t>Note that</a:t>
            </a:r>
            <a:r>
              <a:rPr lang="en-NZ" sz="2800" dirty="0">
                <a:solidFill>
                  <a:schemeClr val="tx2">
                    <a:lumMod val="20000"/>
                    <a:lumOff val="80000"/>
                  </a:schemeClr>
                </a:solidFill>
              </a:rPr>
              <a:t>:</a:t>
            </a:r>
          </a:p>
          <a:p>
            <a:endParaRPr lang="en-NZ" sz="2800" dirty="0">
              <a:solidFill>
                <a:schemeClr val="tx2">
                  <a:lumMod val="20000"/>
                  <a:lumOff val="80000"/>
                </a:schemeClr>
              </a:solidFill>
            </a:endParaRPr>
          </a:p>
          <a:p>
            <a:r>
              <a:rPr lang="en-NZ" sz="2800" dirty="0">
                <a:solidFill>
                  <a:schemeClr val="tx2">
                    <a:lumMod val="20000"/>
                    <a:lumOff val="80000"/>
                  </a:schemeClr>
                </a:solidFill>
              </a:rPr>
              <a:t>In the North Island and the top of the South Island the (oceanic crust) of the Pacific Plate is subducting under the (continental crust) of the Australian Plate. </a:t>
            </a:r>
          </a:p>
          <a:p>
            <a:endParaRPr lang="en-NZ" sz="2800" dirty="0">
              <a:solidFill>
                <a:schemeClr val="tx2">
                  <a:lumMod val="20000"/>
                  <a:lumOff val="80000"/>
                </a:schemeClr>
              </a:solidFill>
            </a:endParaRPr>
          </a:p>
          <a:p>
            <a:r>
              <a:rPr lang="en-NZ" sz="2800" dirty="0">
                <a:solidFill>
                  <a:schemeClr val="tx2">
                    <a:lumMod val="60000"/>
                    <a:lumOff val="40000"/>
                  </a:schemeClr>
                </a:solidFill>
              </a:rPr>
              <a:t>Along most of the South Island the (continental crust) of the Pacific Plate is sliding past the (continental crust) of the Australian Plate. This is called lateral movement. The Pacific Plate is also colliding with the Australian Plate, forming the Southern Alps. </a:t>
            </a:r>
          </a:p>
          <a:p>
            <a:endParaRPr lang="en-NZ" sz="2800" dirty="0">
              <a:solidFill>
                <a:schemeClr val="tx2">
                  <a:lumMod val="20000"/>
                  <a:lumOff val="80000"/>
                </a:schemeClr>
              </a:solidFill>
            </a:endParaRPr>
          </a:p>
          <a:p>
            <a:r>
              <a:rPr lang="en-NZ" sz="2800" dirty="0">
                <a:solidFill>
                  <a:schemeClr val="tx2">
                    <a:lumMod val="20000"/>
                    <a:lumOff val="80000"/>
                  </a:schemeClr>
                </a:solidFill>
              </a:rPr>
              <a:t>In the bottom of the South the (oceanic crust) of the Australian Plate is subducting under the (continental crust) of the Pacific Plate. </a:t>
            </a:r>
          </a:p>
          <a:p>
            <a:endParaRPr lang="en-NZ" sz="2800" dirty="0">
              <a:solidFill>
                <a:schemeClr val="tx2">
                  <a:lumMod val="20000"/>
                  <a:lumOff val="80000"/>
                </a:schemeClr>
              </a:solidFill>
            </a:endParaRPr>
          </a:p>
        </p:txBody>
      </p:sp>
    </p:spTree>
    <p:extLst>
      <p:ext uri="{BB962C8B-B14F-4D97-AF65-F5344CB8AC3E}">
        <p14:creationId xmlns:p14="http://schemas.microsoft.com/office/powerpoint/2010/main" val="2769697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60648"/>
            <a:ext cx="8496944" cy="6480720"/>
          </a:xfrm>
        </p:spPr>
        <p:txBody>
          <a:bodyPr>
            <a:normAutofit fontScale="92500" lnSpcReduction="10000"/>
          </a:bodyPr>
          <a:lstStyle/>
          <a:p>
            <a:pPr marL="457200" indent="-457200">
              <a:defRPr/>
            </a:pPr>
            <a:r>
              <a:rPr lang="en-NZ" sz="2800" dirty="0">
                <a:solidFill>
                  <a:schemeClr val="tx2">
                    <a:lumMod val="20000"/>
                    <a:lumOff val="80000"/>
                  </a:schemeClr>
                </a:solidFill>
              </a:rPr>
              <a:t>The two tectonic plates are moving together slowly all the time.</a:t>
            </a:r>
          </a:p>
          <a:p>
            <a:pPr marL="457200" indent="-457200">
              <a:defRPr/>
            </a:pPr>
            <a:r>
              <a:rPr lang="en-NZ" sz="2800" dirty="0">
                <a:solidFill>
                  <a:schemeClr val="tx2">
                    <a:lumMod val="20000"/>
                    <a:lumOff val="80000"/>
                  </a:schemeClr>
                </a:solidFill>
              </a:rPr>
              <a:t>This puts stress on the land which is relieved by the land cracking underground  – forming fault-lines or faults.</a:t>
            </a:r>
          </a:p>
          <a:p>
            <a:pPr marL="457200" indent="-457200">
              <a:defRPr/>
            </a:pPr>
            <a:r>
              <a:rPr lang="en-NZ" sz="2800" dirty="0">
                <a:solidFill>
                  <a:schemeClr val="tx2">
                    <a:lumMod val="20000"/>
                    <a:lumOff val="80000"/>
                  </a:schemeClr>
                </a:solidFill>
              </a:rPr>
              <a:t>The Alpine Fault is a giant fault – called a transform fault.</a:t>
            </a:r>
            <a:r>
              <a:rPr lang="en-NZ" sz="2800" dirty="0"/>
              <a:t> </a:t>
            </a:r>
          </a:p>
          <a:p>
            <a:pPr marL="457200" indent="-457200">
              <a:defRPr/>
            </a:pPr>
            <a:r>
              <a:rPr lang="en-NZ" sz="2800" dirty="0">
                <a:solidFill>
                  <a:schemeClr val="tx2">
                    <a:lumMod val="20000"/>
                    <a:lumOff val="80000"/>
                  </a:schemeClr>
                </a:solidFill>
              </a:rPr>
              <a:t>Stress builds up until it is released as sudden movement – an earthquake. Blocks of rock either side of the fault that have been </a:t>
            </a:r>
            <a:r>
              <a:rPr lang="en-NZ" sz="2800" dirty="0">
                <a:solidFill>
                  <a:srgbClr val="FFC000"/>
                </a:solidFill>
              </a:rPr>
              <a:t>LOCKED</a:t>
            </a:r>
            <a:r>
              <a:rPr lang="en-NZ" sz="2800" dirty="0">
                <a:solidFill>
                  <a:schemeClr val="tx2">
                    <a:lumMod val="20000"/>
                    <a:lumOff val="80000"/>
                  </a:schemeClr>
                </a:solidFill>
              </a:rPr>
              <a:t> abruptly shift to a new position in a few seconds.</a:t>
            </a:r>
          </a:p>
          <a:p>
            <a:pPr marL="457200" indent="-457200">
              <a:defRPr/>
            </a:pPr>
            <a:r>
              <a:rPr lang="en-NZ" sz="2800" dirty="0">
                <a:solidFill>
                  <a:schemeClr val="tx2">
                    <a:lumMod val="20000"/>
                    <a:lumOff val="80000"/>
                  </a:schemeClr>
                </a:solidFill>
              </a:rPr>
              <a:t>This sudden release of energy sends out seismic waves, </a:t>
            </a:r>
            <a:r>
              <a:rPr lang="en-US" sz="2800" dirty="0">
                <a:solidFill>
                  <a:schemeClr val="tx2">
                    <a:lumMod val="20000"/>
                    <a:lumOff val="80000"/>
                  </a:schemeClr>
                </a:solidFill>
              </a:rPr>
              <a:t>which are felt as an earthquake.</a:t>
            </a:r>
          </a:p>
          <a:p>
            <a:pPr marL="457200" indent="-457200">
              <a:defRPr/>
            </a:pPr>
            <a:r>
              <a:rPr lang="en-US" sz="2800" dirty="0">
                <a:solidFill>
                  <a:schemeClr val="tx2">
                    <a:lumMod val="20000"/>
                    <a:lumOff val="80000"/>
                  </a:schemeClr>
                </a:solidFill>
              </a:rPr>
              <a:t>The strength of the quake on the amount of elastic potential energy built up along the fault over time. Alpine Fault earthquakes are always about Richter 8.</a:t>
            </a:r>
            <a:endParaRPr lang="en-NZ" sz="2800" dirty="0">
              <a:solidFill>
                <a:schemeClr val="tx2">
                  <a:lumMod val="20000"/>
                  <a:lumOff val="80000"/>
                </a:schemeClr>
              </a:solidFill>
            </a:endParaRPr>
          </a:p>
          <a:p>
            <a:pPr marL="0" indent="0">
              <a:defRPr/>
            </a:pPr>
            <a:endParaRPr lang="en-NZ" sz="2800" dirty="0">
              <a:solidFill>
                <a:schemeClr val="tx2">
                  <a:lumMod val="20000"/>
                  <a:lumOff val="80000"/>
                </a:schemeClr>
              </a:solidFill>
            </a:endParaRPr>
          </a:p>
          <a:p>
            <a:pPr marL="0" indent="0">
              <a:defRPr/>
            </a:pPr>
            <a:endParaRPr lang="en-NZ" sz="2800" dirty="0">
              <a:solidFill>
                <a:schemeClr val="tx2">
                  <a:lumMod val="20000"/>
                  <a:lumOff val="80000"/>
                </a:schemeClr>
              </a:solidFill>
            </a:endParaRPr>
          </a:p>
          <a:p>
            <a:pPr marL="0" indent="0">
              <a:defRPr/>
            </a:pPr>
            <a:endParaRPr lang="en-NZ" sz="2800" dirty="0">
              <a:solidFill>
                <a:schemeClr val="tx2">
                  <a:lumMod val="20000"/>
                  <a:lumOff val="80000"/>
                </a:schemeClr>
              </a:solidFill>
            </a:endParaRPr>
          </a:p>
          <a:p>
            <a:pPr marL="0" indent="0">
              <a:defRPr/>
            </a:pPr>
            <a:endParaRPr lang="en-NZ" dirty="0">
              <a:solidFill>
                <a:schemeClr val="tx2"/>
              </a:solidFill>
            </a:endParaRPr>
          </a:p>
          <a:p>
            <a:pPr marL="0" indent="0">
              <a:defRPr/>
            </a:pPr>
            <a:endParaRPr lang="en-NZ" dirty="0"/>
          </a:p>
        </p:txBody>
      </p:sp>
    </p:spTree>
    <p:extLst>
      <p:ext uri="{BB962C8B-B14F-4D97-AF65-F5344CB8AC3E}">
        <p14:creationId xmlns:p14="http://schemas.microsoft.com/office/powerpoint/2010/main" val="1752682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57175"/>
            <a:ext cx="5903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1"/>
          <p:cNvSpPr txBox="1">
            <a:spLocks noChangeArrowheads="1"/>
          </p:cNvSpPr>
          <p:nvPr/>
        </p:nvSpPr>
        <p:spPr bwMode="auto">
          <a:xfrm>
            <a:off x="6156325" y="311150"/>
            <a:ext cx="2663825"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NZ" altLang="en-US" sz="3200" dirty="0">
                <a:solidFill>
                  <a:schemeClr val="tx2">
                    <a:lumMod val="20000"/>
                    <a:lumOff val="80000"/>
                  </a:schemeClr>
                </a:solidFill>
              </a:rPr>
              <a:t>The focus </a:t>
            </a:r>
          </a:p>
          <a:p>
            <a:r>
              <a:rPr lang="en-NZ" altLang="en-US" sz="3200" dirty="0">
                <a:solidFill>
                  <a:schemeClr val="tx2">
                    <a:lumMod val="20000"/>
                    <a:lumOff val="80000"/>
                  </a:schemeClr>
                </a:solidFill>
              </a:rPr>
              <a:t>of an earthquake is where the fault line first breaks</a:t>
            </a:r>
          </a:p>
          <a:p>
            <a:endParaRPr lang="en-NZ" altLang="en-US" sz="3200" dirty="0">
              <a:solidFill>
                <a:schemeClr val="tx2">
                  <a:lumMod val="20000"/>
                  <a:lumOff val="80000"/>
                </a:schemeClr>
              </a:solidFill>
            </a:endParaRPr>
          </a:p>
          <a:p>
            <a:r>
              <a:rPr lang="en-NZ" altLang="en-US" sz="3200" dirty="0">
                <a:solidFill>
                  <a:schemeClr val="tx2">
                    <a:lumMod val="20000"/>
                    <a:lumOff val="80000"/>
                  </a:schemeClr>
                </a:solidFill>
              </a:rPr>
              <a:t>The epicentre is where the seismic waves first reach the surface</a:t>
            </a:r>
          </a:p>
        </p:txBody>
      </p:sp>
    </p:spTree>
    <p:extLst>
      <p:ext uri="{BB962C8B-B14F-4D97-AF65-F5344CB8AC3E}">
        <p14:creationId xmlns:p14="http://schemas.microsoft.com/office/powerpoint/2010/main" val="3168639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07904" y="532676"/>
            <a:ext cx="5111750" cy="6286500"/>
          </a:xfrm>
        </p:spPr>
        <p:txBody>
          <a:bodyPr>
            <a:normAutofit fontScale="92500" lnSpcReduction="20000"/>
          </a:bodyPr>
          <a:lstStyle/>
          <a:p>
            <a:pPr marL="0" indent="0">
              <a:buFont typeface="Wingdings" panose="05000000000000000000" pitchFamily="2" charset="2"/>
              <a:buNone/>
              <a:defRPr/>
            </a:pPr>
            <a:r>
              <a:rPr lang="en-NZ" sz="2800" b="1" dirty="0">
                <a:solidFill>
                  <a:schemeClr val="tx2">
                    <a:lumMod val="20000"/>
                    <a:lumOff val="80000"/>
                  </a:schemeClr>
                </a:solidFill>
              </a:rPr>
              <a:t>Fault movement:</a:t>
            </a:r>
          </a:p>
          <a:p>
            <a:pPr marL="0" indent="0">
              <a:buFont typeface="Wingdings" panose="05000000000000000000" pitchFamily="2" charset="2"/>
              <a:buNone/>
              <a:defRPr/>
            </a:pPr>
            <a:endParaRPr lang="en-NZ" sz="2800" dirty="0">
              <a:solidFill>
                <a:schemeClr val="tx2">
                  <a:lumMod val="20000"/>
                  <a:lumOff val="80000"/>
                </a:schemeClr>
              </a:solidFill>
            </a:endParaRPr>
          </a:p>
          <a:p>
            <a:pPr marL="0" indent="0">
              <a:buNone/>
              <a:defRPr/>
            </a:pPr>
            <a:r>
              <a:rPr lang="en-NZ" sz="2800" dirty="0">
                <a:solidFill>
                  <a:schemeClr val="tx2">
                    <a:lumMod val="20000"/>
                    <a:lumOff val="80000"/>
                  </a:schemeClr>
                </a:solidFill>
              </a:rPr>
              <a:t>Land has moved apart and slumped vertically downwards</a:t>
            </a:r>
          </a:p>
          <a:p>
            <a:pPr marL="0" indent="0">
              <a:buNone/>
              <a:defRPr/>
            </a:pPr>
            <a:endParaRPr lang="en-NZ" sz="2800" dirty="0">
              <a:solidFill>
                <a:schemeClr val="tx2">
                  <a:lumMod val="20000"/>
                  <a:lumOff val="80000"/>
                </a:schemeClr>
              </a:solidFill>
            </a:endParaRPr>
          </a:p>
          <a:p>
            <a:pPr marL="0" indent="0">
              <a:buNone/>
              <a:defRPr/>
            </a:pPr>
            <a:r>
              <a:rPr lang="en-NZ" sz="2800" dirty="0">
                <a:solidFill>
                  <a:schemeClr val="tx2">
                    <a:lumMod val="20000"/>
                    <a:lumOff val="80000"/>
                  </a:schemeClr>
                </a:solidFill>
              </a:rPr>
              <a:t>Land is forced upwards</a:t>
            </a:r>
          </a:p>
          <a:p>
            <a:pPr marL="0" indent="0">
              <a:buFont typeface="Wingdings" panose="05000000000000000000" pitchFamily="2" charset="2"/>
              <a:buNone/>
              <a:defRPr/>
            </a:pPr>
            <a:endParaRPr lang="en-NZ" sz="2800" dirty="0">
              <a:solidFill>
                <a:schemeClr val="tx2">
                  <a:lumMod val="20000"/>
                  <a:lumOff val="80000"/>
                </a:schemeClr>
              </a:solidFill>
            </a:endParaRPr>
          </a:p>
          <a:p>
            <a:pPr marL="0" indent="0">
              <a:buFont typeface="Wingdings" panose="05000000000000000000" pitchFamily="2" charset="2"/>
              <a:buNone/>
              <a:defRPr/>
            </a:pPr>
            <a:endParaRPr lang="en-NZ" sz="2800" dirty="0">
              <a:solidFill>
                <a:schemeClr val="tx2">
                  <a:lumMod val="20000"/>
                  <a:lumOff val="80000"/>
                </a:schemeClr>
              </a:solidFill>
            </a:endParaRPr>
          </a:p>
          <a:p>
            <a:pPr marL="0" indent="0">
              <a:buFont typeface="Wingdings" panose="05000000000000000000" pitchFamily="2" charset="2"/>
              <a:buNone/>
              <a:defRPr/>
            </a:pPr>
            <a:endParaRPr lang="en-NZ" sz="2800" dirty="0">
              <a:solidFill>
                <a:schemeClr val="tx2">
                  <a:lumMod val="20000"/>
                  <a:lumOff val="80000"/>
                </a:schemeClr>
              </a:solidFill>
            </a:endParaRPr>
          </a:p>
          <a:p>
            <a:pPr marL="0" indent="0">
              <a:buFont typeface="Wingdings" panose="05000000000000000000" pitchFamily="2" charset="2"/>
              <a:buNone/>
              <a:defRPr/>
            </a:pPr>
            <a:r>
              <a:rPr lang="en-NZ" sz="2800" dirty="0">
                <a:solidFill>
                  <a:schemeClr val="tx2">
                    <a:lumMod val="20000"/>
                    <a:lumOff val="80000"/>
                  </a:schemeClr>
                </a:solidFill>
              </a:rPr>
              <a:t>Movement is horizontal only</a:t>
            </a:r>
          </a:p>
          <a:p>
            <a:pPr marL="0" indent="0">
              <a:buNone/>
              <a:defRPr/>
            </a:pPr>
            <a:r>
              <a:rPr lang="en-NZ" sz="2200" dirty="0">
                <a:solidFill>
                  <a:schemeClr val="tx2">
                    <a:lumMod val="20000"/>
                    <a:lumOff val="80000"/>
                  </a:schemeClr>
                </a:solidFill>
              </a:rPr>
              <a:t>(</a:t>
            </a:r>
            <a:r>
              <a:rPr lang="en-NZ" sz="2200" dirty="0" err="1">
                <a:solidFill>
                  <a:schemeClr val="tx2">
                    <a:lumMod val="20000"/>
                    <a:lumOff val="80000"/>
                  </a:schemeClr>
                </a:solidFill>
              </a:rPr>
              <a:t>Sinistral</a:t>
            </a:r>
            <a:r>
              <a:rPr lang="en-NZ" sz="2200" dirty="0">
                <a:solidFill>
                  <a:schemeClr val="tx2">
                    <a:lumMod val="20000"/>
                    <a:lumOff val="80000"/>
                  </a:schemeClr>
                </a:solidFill>
              </a:rPr>
              <a:t> is to the left and dextral to the right – relative to something e.g. a line of hills).</a:t>
            </a:r>
            <a:endParaRPr lang="en-NZ" sz="3000" dirty="0">
              <a:solidFill>
                <a:schemeClr val="tx2">
                  <a:lumMod val="20000"/>
                  <a:lumOff val="80000"/>
                </a:schemeClr>
              </a:solidFill>
            </a:endParaRPr>
          </a:p>
          <a:p>
            <a:pPr marL="0" indent="0">
              <a:buFont typeface="Wingdings" panose="05000000000000000000" pitchFamily="2" charset="2"/>
              <a:buNone/>
              <a:defRPr/>
            </a:pPr>
            <a:endParaRPr lang="en-NZ" sz="2800" dirty="0">
              <a:solidFill>
                <a:schemeClr val="tx2">
                  <a:lumMod val="20000"/>
                  <a:lumOff val="80000"/>
                </a:schemeClr>
              </a:solidFill>
            </a:endParaRPr>
          </a:p>
          <a:p>
            <a:pPr marL="0" indent="0">
              <a:buFont typeface="Wingdings" panose="05000000000000000000" pitchFamily="2" charset="2"/>
              <a:buNone/>
              <a:defRPr/>
            </a:pPr>
            <a:br>
              <a:rPr lang="en-NZ" sz="2800" dirty="0">
                <a:solidFill>
                  <a:schemeClr val="tx2">
                    <a:lumMod val="20000"/>
                    <a:lumOff val="80000"/>
                  </a:schemeClr>
                </a:solidFill>
              </a:rPr>
            </a:br>
            <a:endParaRPr lang="en-NZ" sz="2800" dirty="0">
              <a:solidFill>
                <a:schemeClr val="tx2">
                  <a:lumMod val="20000"/>
                  <a:lumOff val="80000"/>
                </a:schemeClr>
              </a:solidFill>
            </a:endParaRPr>
          </a:p>
          <a:p>
            <a:pPr marL="0" indent="0">
              <a:buFont typeface="Wingdings" panose="05000000000000000000" pitchFamily="2" charset="2"/>
              <a:buNone/>
              <a:defRPr/>
            </a:pPr>
            <a:endParaRPr lang="en-NZ" sz="2800" dirty="0">
              <a:solidFill>
                <a:schemeClr val="tx2">
                  <a:lumMod val="20000"/>
                  <a:lumOff val="80000"/>
                </a:schemeClr>
              </a:solidFill>
            </a:endParaRPr>
          </a:p>
          <a:p>
            <a:pPr marL="0" indent="0">
              <a:buFont typeface="Wingdings" panose="05000000000000000000" pitchFamily="2" charset="2"/>
              <a:buNone/>
              <a:defRPr/>
            </a:pPr>
            <a:endParaRPr lang="en-NZ" sz="2800" dirty="0">
              <a:solidFill>
                <a:schemeClr val="tx2">
                  <a:lumMod val="20000"/>
                  <a:lumOff val="80000"/>
                </a:schemeClr>
              </a:solidFill>
            </a:endParaRPr>
          </a:p>
        </p:txBody>
      </p:sp>
      <p:pic>
        <p:nvPicPr>
          <p:cNvPr id="2" name="Picture 1"/>
          <p:cNvPicPr>
            <a:picLocks noChangeAspect="1"/>
          </p:cNvPicPr>
          <p:nvPr/>
        </p:nvPicPr>
        <p:blipFill>
          <a:blip r:embed="rId2"/>
          <a:stretch>
            <a:fillRect/>
          </a:stretch>
        </p:blipFill>
        <p:spPr>
          <a:xfrm>
            <a:off x="270218" y="692696"/>
            <a:ext cx="3310415" cy="5834378"/>
          </a:xfrm>
          <a:prstGeom prst="rect">
            <a:avLst/>
          </a:prstGeom>
        </p:spPr>
      </p:pic>
    </p:spTree>
    <p:extLst>
      <p:ext uri="{BB962C8B-B14F-4D97-AF65-F5344CB8AC3E}">
        <p14:creationId xmlns:p14="http://schemas.microsoft.com/office/powerpoint/2010/main" val="2648692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7377"/>
            <a:ext cx="8568134" cy="6286500"/>
          </a:xfrm>
        </p:spPr>
        <p:txBody>
          <a:bodyPr>
            <a:normAutofit/>
          </a:bodyPr>
          <a:lstStyle/>
          <a:p>
            <a:pPr marL="0" indent="0">
              <a:buNone/>
              <a:defRPr/>
            </a:pPr>
            <a:r>
              <a:rPr lang="en-NZ" sz="2800" dirty="0">
                <a:solidFill>
                  <a:schemeClr val="tx2">
                    <a:lumMod val="20000"/>
                    <a:lumOff val="80000"/>
                  </a:schemeClr>
                </a:solidFill>
              </a:rPr>
              <a:t>There are two types of strike-slip faults – </a:t>
            </a:r>
            <a:r>
              <a:rPr lang="en-NZ" sz="2800" dirty="0" err="1">
                <a:solidFill>
                  <a:schemeClr val="tx2">
                    <a:lumMod val="20000"/>
                    <a:lumOff val="80000"/>
                  </a:schemeClr>
                </a:solidFill>
              </a:rPr>
              <a:t>sinistral</a:t>
            </a:r>
            <a:r>
              <a:rPr lang="en-NZ" sz="2800" dirty="0">
                <a:solidFill>
                  <a:schemeClr val="tx2">
                    <a:lumMod val="20000"/>
                    <a:lumOff val="80000"/>
                  </a:schemeClr>
                </a:solidFill>
              </a:rPr>
              <a:t> and dextral. </a:t>
            </a:r>
          </a:p>
          <a:p>
            <a:pPr marL="0" indent="0">
              <a:buFont typeface="Wingdings" panose="05000000000000000000" pitchFamily="2" charset="2"/>
              <a:buNone/>
              <a:defRPr/>
            </a:pPr>
            <a:r>
              <a:rPr lang="en-NZ" sz="2800" dirty="0">
                <a:solidFill>
                  <a:schemeClr val="tx2">
                    <a:lumMod val="20000"/>
                    <a:lumOff val="80000"/>
                  </a:schemeClr>
                </a:solidFill>
              </a:rPr>
              <a:t>An oblique slip occurs when different movements are combined, such as reverse and strike-slip (dextral) movement. This is what the movement on the Alpine Fault is. </a:t>
            </a:r>
          </a:p>
          <a:p>
            <a:pPr marL="0" indent="0">
              <a:buFont typeface="Wingdings" panose="05000000000000000000" pitchFamily="2" charset="2"/>
              <a:buNone/>
              <a:defRPr/>
            </a:pPr>
            <a:endParaRPr lang="en-NZ" sz="2800" dirty="0">
              <a:solidFill>
                <a:schemeClr val="tx2">
                  <a:lumMod val="20000"/>
                  <a:lumOff val="80000"/>
                </a:schemeClr>
              </a:solidFill>
            </a:endParaRPr>
          </a:p>
        </p:txBody>
      </p:sp>
      <p:pic>
        <p:nvPicPr>
          <p:cNvPr id="2" name="Picture 1"/>
          <p:cNvPicPr>
            <a:picLocks noChangeAspect="1"/>
          </p:cNvPicPr>
          <p:nvPr/>
        </p:nvPicPr>
        <p:blipFill rotWithShape="1">
          <a:blip r:embed="rId2"/>
          <a:srcRect t="22909" r="47351"/>
          <a:stretch/>
        </p:blipFill>
        <p:spPr>
          <a:xfrm>
            <a:off x="2627784" y="4221088"/>
            <a:ext cx="3240360" cy="2516369"/>
          </a:xfrm>
          <a:prstGeom prst="rect">
            <a:avLst/>
          </a:prstGeom>
        </p:spPr>
      </p:pic>
    </p:spTree>
    <p:extLst>
      <p:ext uri="{BB962C8B-B14F-4D97-AF65-F5344CB8AC3E}">
        <p14:creationId xmlns:p14="http://schemas.microsoft.com/office/powerpoint/2010/main" val="1484305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276872"/>
            <a:ext cx="8280920" cy="2677656"/>
          </a:xfrm>
          <a:prstGeom prst="rect">
            <a:avLst/>
          </a:prstGeom>
          <a:noFill/>
        </p:spPr>
        <p:txBody>
          <a:bodyPr wrap="square" rtlCol="0">
            <a:spAutoFit/>
          </a:bodyPr>
          <a:lstStyle/>
          <a:p>
            <a:r>
              <a:rPr lang="en-NZ" sz="2800" dirty="0"/>
              <a:t>Watch this short video clip on New Zealand tectonics:</a:t>
            </a:r>
          </a:p>
          <a:p>
            <a:r>
              <a:rPr lang="en-NZ" sz="2800" u="sng" dirty="0">
                <a:hlinkClick r:id="rId2"/>
              </a:rPr>
              <a:t>https://www.youtube.com/watch?v=aQTfFCMYEI4</a:t>
            </a:r>
            <a:endParaRPr lang="en-NZ" sz="2800" u="sng" dirty="0"/>
          </a:p>
          <a:p>
            <a:r>
              <a:rPr lang="en-NZ" sz="2800" dirty="0"/>
              <a:t>And this old clip</a:t>
            </a:r>
          </a:p>
          <a:p>
            <a:r>
              <a:rPr lang="en-NZ" sz="2800" dirty="0">
                <a:hlinkClick r:id="rId3"/>
              </a:rPr>
              <a:t>http://www.teara.govt.nz/en/video/8214/plate-tectonic-model</a:t>
            </a:r>
            <a:r>
              <a:rPr lang="en-NZ" sz="2800" dirty="0"/>
              <a:t> </a:t>
            </a:r>
          </a:p>
        </p:txBody>
      </p:sp>
    </p:spTree>
    <p:extLst>
      <p:ext uri="{BB962C8B-B14F-4D97-AF65-F5344CB8AC3E}">
        <p14:creationId xmlns:p14="http://schemas.microsoft.com/office/powerpoint/2010/main" val="2159273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1331</TotalTime>
  <Words>1119</Words>
  <Application>Microsoft Office PowerPoint</Application>
  <PresentationFormat>On-screen Show (4:3)</PresentationFormat>
  <Paragraphs>114</Paragraphs>
  <Slides>34</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1" baseType="lpstr">
      <vt:lpstr>Arial</vt:lpstr>
      <vt:lpstr>Calibri</vt:lpstr>
      <vt:lpstr>Cambria</vt:lpstr>
      <vt:lpstr>Times New Roman</vt:lpstr>
      <vt:lpstr>Wingdings</vt:lpstr>
      <vt:lpstr>Perspective</vt:lpstr>
      <vt:lpstr>MSPhotoEd.3</vt:lpstr>
      <vt:lpstr>The Alpine 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Alpine Fault</dc:title>
  <dc:creator>JennyP</dc:creator>
  <cp:lastModifiedBy>Graeme Bloomfield</cp:lastModifiedBy>
  <cp:revision>83</cp:revision>
  <dcterms:created xsi:type="dcterms:W3CDTF">2013-03-24T08:45:00Z</dcterms:created>
  <dcterms:modified xsi:type="dcterms:W3CDTF">2016-09-15T21:57:16Z</dcterms:modified>
</cp:coreProperties>
</file>